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54"/>
  </p:notesMasterIdLst>
  <p:sldIdLst>
    <p:sldId id="256" r:id="rId2"/>
    <p:sldId id="290" r:id="rId3"/>
    <p:sldId id="296" r:id="rId4"/>
    <p:sldId id="298" r:id="rId5"/>
    <p:sldId id="299" r:id="rId6"/>
    <p:sldId id="302" r:id="rId7"/>
    <p:sldId id="315" r:id="rId8"/>
    <p:sldId id="316" r:id="rId9"/>
    <p:sldId id="317" r:id="rId10"/>
    <p:sldId id="428" r:id="rId11"/>
    <p:sldId id="319" r:id="rId12"/>
    <p:sldId id="321" r:id="rId13"/>
    <p:sldId id="333" r:id="rId14"/>
    <p:sldId id="334" r:id="rId15"/>
    <p:sldId id="429" r:id="rId16"/>
    <p:sldId id="337" r:id="rId17"/>
    <p:sldId id="345" r:id="rId18"/>
    <p:sldId id="347" r:id="rId19"/>
    <p:sldId id="354" r:id="rId20"/>
    <p:sldId id="355" r:id="rId21"/>
    <p:sldId id="356" r:id="rId22"/>
    <p:sldId id="357" r:id="rId23"/>
    <p:sldId id="358" r:id="rId24"/>
    <p:sldId id="359" r:id="rId25"/>
    <p:sldId id="360" r:id="rId26"/>
    <p:sldId id="361" r:id="rId27"/>
    <p:sldId id="363" r:id="rId28"/>
    <p:sldId id="364" r:id="rId29"/>
    <p:sldId id="365" r:id="rId30"/>
    <p:sldId id="291" r:id="rId31"/>
    <p:sldId id="370" r:id="rId32"/>
    <p:sldId id="371" r:id="rId33"/>
    <p:sldId id="431" r:id="rId34"/>
    <p:sldId id="432" r:id="rId35"/>
    <p:sldId id="374" r:id="rId36"/>
    <p:sldId id="375" r:id="rId37"/>
    <p:sldId id="433" r:id="rId38"/>
    <p:sldId id="376" r:id="rId39"/>
    <p:sldId id="377" r:id="rId40"/>
    <p:sldId id="378" r:id="rId41"/>
    <p:sldId id="379" r:id="rId42"/>
    <p:sldId id="380" r:id="rId43"/>
    <p:sldId id="381" r:id="rId44"/>
    <p:sldId id="382" r:id="rId45"/>
    <p:sldId id="383" r:id="rId46"/>
    <p:sldId id="434" r:id="rId47"/>
    <p:sldId id="386" r:id="rId48"/>
    <p:sldId id="388" r:id="rId49"/>
    <p:sldId id="389" r:id="rId50"/>
    <p:sldId id="390" r:id="rId51"/>
    <p:sldId id="391" r:id="rId52"/>
    <p:sldId id="392"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7" d="100"/>
          <a:sy n="87" d="100"/>
        </p:scale>
        <p:origin x="-780"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78B95A-EE3F-421D-874F-603C81AFCD3A}" type="doc">
      <dgm:prSet loTypeId="urn:microsoft.com/office/officeart/2005/8/layout/orgChart1" loCatId="hierarchy" qsTypeId="urn:microsoft.com/office/officeart/2005/8/quickstyle/3d3" qsCatId="3D" csTypeId="urn:microsoft.com/office/officeart/2005/8/colors/colorful5" csCatId="colorful" phldr="1"/>
      <dgm:spPr/>
      <dgm:t>
        <a:bodyPr/>
        <a:lstStyle/>
        <a:p>
          <a:endParaRPr lang="en-US"/>
        </a:p>
      </dgm:t>
    </dgm:pt>
    <dgm:pt modelId="{F1F2DFBF-E58A-41EF-98A3-A2F75F394EDD}">
      <dgm:prSet phldrT="[Text]" custT="1"/>
      <dgm:spPr/>
      <dgm:t>
        <a:bodyPr/>
        <a:lstStyle/>
        <a:p>
          <a:r>
            <a:rPr lang="en-US" sz="1800" b="1" smtClean="0">
              <a:latin typeface="Constantia" pitchFamily="18" charset="0"/>
            </a:rPr>
            <a:t>Chất bán dẫn </a:t>
          </a:r>
          <a:endParaRPr lang="en-US" sz="1800" b="1">
            <a:latin typeface="Constantia" pitchFamily="18" charset="0"/>
          </a:endParaRPr>
        </a:p>
      </dgm:t>
    </dgm:pt>
    <dgm:pt modelId="{81ABC3D4-87E0-4DFF-B7DE-04EA25778D5B}" type="parTrans" cxnId="{48B64CF8-1CC2-4FA6-9DDD-E9F2DB8D1AAA}">
      <dgm:prSet/>
      <dgm:spPr/>
      <dgm:t>
        <a:bodyPr/>
        <a:lstStyle/>
        <a:p>
          <a:endParaRPr lang="en-US"/>
        </a:p>
      </dgm:t>
    </dgm:pt>
    <dgm:pt modelId="{58862ADF-B3C2-475E-A7E0-7180BB8C51CE}" type="sibTrans" cxnId="{48B64CF8-1CC2-4FA6-9DDD-E9F2DB8D1AAA}">
      <dgm:prSet/>
      <dgm:spPr/>
      <dgm:t>
        <a:bodyPr/>
        <a:lstStyle/>
        <a:p>
          <a:endParaRPr lang="en-US"/>
        </a:p>
      </dgm:t>
    </dgm:pt>
    <dgm:pt modelId="{78870AB9-36DD-44DB-8FC2-37E84E554AAC}">
      <dgm:prSet phldrT="[Text]" custT="1"/>
      <dgm:spPr/>
      <dgm:t>
        <a:bodyPr/>
        <a:lstStyle/>
        <a:p>
          <a:r>
            <a:rPr lang="en-US" sz="1800" b="1" smtClean="0">
              <a:latin typeface="Constantia" pitchFamily="18" charset="0"/>
            </a:rPr>
            <a:t>Chất bán dẫn thuần</a:t>
          </a:r>
          <a:endParaRPr lang="en-US" sz="1800" b="1">
            <a:latin typeface="Constantia" pitchFamily="18" charset="0"/>
          </a:endParaRPr>
        </a:p>
      </dgm:t>
    </dgm:pt>
    <dgm:pt modelId="{32708EE4-5F35-4085-8568-ED5FC4360815}" type="parTrans" cxnId="{4EAE6837-0544-4F3A-AC40-4F7C3B6C93EA}">
      <dgm:prSet/>
      <dgm:spPr/>
      <dgm:t>
        <a:bodyPr/>
        <a:lstStyle/>
        <a:p>
          <a:endParaRPr lang="en-US"/>
        </a:p>
      </dgm:t>
    </dgm:pt>
    <dgm:pt modelId="{FF778482-F99F-47F8-9C77-A5CD591CE2C4}" type="sibTrans" cxnId="{4EAE6837-0544-4F3A-AC40-4F7C3B6C93EA}">
      <dgm:prSet/>
      <dgm:spPr/>
      <dgm:t>
        <a:bodyPr/>
        <a:lstStyle/>
        <a:p>
          <a:endParaRPr lang="en-US"/>
        </a:p>
      </dgm:t>
    </dgm:pt>
    <dgm:pt modelId="{75513590-226D-4C8F-B0C7-136B9E756CCB}">
      <dgm:prSet phldrT="[Text]" custT="1"/>
      <dgm:spPr/>
      <dgm:t>
        <a:bodyPr/>
        <a:lstStyle/>
        <a:p>
          <a:r>
            <a:rPr lang="en-US" sz="1800" b="1" smtClean="0">
              <a:latin typeface="Constantia" pitchFamily="18" charset="0"/>
            </a:rPr>
            <a:t>Chất bán dẫn pha tạp</a:t>
          </a:r>
          <a:endParaRPr lang="en-US" sz="1800" b="1">
            <a:latin typeface="Constantia" pitchFamily="18" charset="0"/>
          </a:endParaRPr>
        </a:p>
      </dgm:t>
    </dgm:pt>
    <dgm:pt modelId="{D40777FF-1BF4-407C-AA19-55308357F62A}" type="parTrans" cxnId="{85828034-4F08-4607-A81F-CCFF3E15E67D}">
      <dgm:prSet/>
      <dgm:spPr/>
      <dgm:t>
        <a:bodyPr/>
        <a:lstStyle/>
        <a:p>
          <a:endParaRPr lang="en-US"/>
        </a:p>
      </dgm:t>
    </dgm:pt>
    <dgm:pt modelId="{4CA8C928-DAD4-4623-8342-C651360F105A}" type="sibTrans" cxnId="{85828034-4F08-4607-A81F-CCFF3E15E67D}">
      <dgm:prSet/>
      <dgm:spPr/>
      <dgm:t>
        <a:bodyPr/>
        <a:lstStyle/>
        <a:p>
          <a:endParaRPr lang="en-US"/>
        </a:p>
      </dgm:t>
    </dgm:pt>
    <dgm:pt modelId="{E34DB05F-5DAB-4F86-B5E8-A958C8358979}">
      <dgm:prSet phldrT="[Text]" custT="1"/>
      <dgm:spPr/>
      <dgm:t>
        <a:bodyPr/>
        <a:lstStyle/>
        <a:p>
          <a:r>
            <a:rPr lang="en-US" sz="1800" b="1" smtClean="0">
              <a:latin typeface="Constantia" pitchFamily="18" charset="0"/>
            </a:rPr>
            <a:t>Chất bán dẫn pha tạp loại n</a:t>
          </a:r>
          <a:endParaRPr lang="en-US" sz="1800" b="1">
            <a:latin typeface="Constantia" pitchFamily="18" charset="0"/>
          </a:endParaRPr>
        </a:p>
      </dgm:t>
    </dgm:pt>
    <dgm:pt modelId="{4765B16A-07B9-47DF-B068-5706ED7E0019}" type="parTrans" cxnId="{81788EEF-780C-47D8-B3C4-8EABE6743E73}">
      <dgm:prSet/>
      <dgm:spPr/>
      <dgm:t>
        <a:bodyPr/>
        <a:lstStyle/>
        <a:p>
          <a:endParaRPr lang="en-US"/>
        </a:p>
      </dgm:t>
    </dgm:pt>
    <dgm:pt modelId="{15673FD3-5504-42CB-B5A0-D8939D1804A3}" type="sibTrans" cxnId="{81788EEF-780C-47D8-B3C4-8EABE6743E73}">
      <dgm:prSet/>
      <dgm:spPr/>
      <dgm:t>
        <a:bodyPr/>
        <a:lstStyle/>
        <a:p>
          <a:endParaRPr lang="en-US"/>
        </a:p>
      </dgm:t>
    </dgm:pt>
    <dgm:pt modelId="{488A126C-16D5-467A-B105-E6F3C4E1FAF9}">
      <dgm:prSet phldrT="[Text]" custT="1"/>
      <dgm:spPr/>
      <dgm:t>
        <a:bodyPr/>
        <a:lstStyle/>
        <a:p>
          <a:r>
            <a:rPr lang="en-US" sz="1800" b="1" smtClean="0">
              <a:latin typeface="Constantia" pitchFamily="18" charset="0"/>
            </a:rPr>
            <a:t>Chất bán dẫn pha tạp loại p</a:t>
          </a:r>
          <a:endParaRPr lang="en-US" sz="1800" b="1">
            <a:latin typeface="Constantia" pitchFamily="18" charset="0"/>
          </a:endParaRPr>
        </a:p>
      </dgm:t>
    </dgm:pt>
    <dgm:pt modelId="{40403F78-466A-4EDD-BF5C-65A53C8D5E6D}" type="parTrans" cxnId="{45340F56-048E-4E6A-84BD-AA82B3DEFE67}">
      <dgm:prSet/>
      <dgm:spPr/>
      <dgm:t>
        <a:bodyPr/>
        <a:lstStyle/>
        <a:p>
          <a:endParaRPr lang="en-US"/>
        </a:p>
      </dgm:t>
    </dgm:pt>
    <dgm:pt modelId="{BAEC07AE-2BFA-4C7F-BB6C-794130A4F43D}" type="sibTrans" cxnId="{45340F56-048E-4E6A-84BD-AA82B3DEFE67}">
      <dgm:prSet/>
      <dgm:spPr/>
      <dgm:t>
        <a:bodyPr/>
        <a:lstStyle/>
        <a:p>
          <a:endParaRPr lang="en-US"/>
        </a:p>
      </dgm:t>
    </dgm:pt>
    <dgm:pt modelId="{8C47F808-D47C-4B0E-B337-4F6F7959B06B}" type="pres">
      <dgm:prSet presAssocID="{9778B95A-EE3F-421D-874F-603C81AFCD3A}" presName="hierChild1" presStyleCnt="0">
        <dgm:presLayoutVars>
          <dgm:orgChart val="1"/>
          <dgm:chPref val="1"/>
          <dgm:dir/>
          <dgm:animOne val="branch"/>
          <dgm:animLvl val="lvl"/>
          <dgm:resizeHandles/>
        </dgm:presLayoutVars>
      </dgm:prSet>
      <dgm:spPr/>
      <dgm:t>
        <a:bodyPr/>
        <a:lstStyle/>
        <a:p>
          <a:endParaRPr lang="en-US"/>
        </a:p>
      </dgm:t>
    </dgm:pt>
    <dgm:pt modelId="{F4290E2E-DECF-4018-ADF7-80685FA92F66}" type="pres">
      <dgm:prSet presAssocID="{F1F2DFBF-E58A-41EF-98A3-A2F75F394EDD}" presName="hierRoot1" presStyleCnt="0">
        <dgm:presLayoutVars>
          <dgm:hierBranch val="init"/>
        </dgm:presLayoutVars>
      </dgm:prSet>
      <dgm:spPr/>
    </dgm:pt>
    <dgm:pt modelId="{29151FC0-D2E6-45AA-B8B8-BC5F39465D9A}" type="pres">
      <dgm:prSet presAssocID="{F1F2DFBF-E58A-41EF-98A3-A2F75F394EDD}" presName="rootComposite1" presStyleCnt="0"/>
      <dgm:spPr/>
    </dgm:pt>
    <dgm:pt modelId="{0CB45A25-B832-409E-81C7-1AB71280C119}" type="pres">
      <dgm:prSet presAssocID="{F1F2DFBF-E58A-41EF-98A3-A2F75F394EDD}" presName="rootText1" presStyleLbl="node0" presStyleIdx="0" presStyleCnt="1">
        <dgm:presLayoutVars>
          <dgm:chPref val="3"/>
        </dgm:presLayoutVars>
      </dgm:prSet>
      <dgm:spPr/>
      <dgm:t>
        <a:bodyPr/>
        <a:lstStyle/>
        <a:p>
          <a:endParaRPr lang="en-US"/>
        </a:p>
      </dgm:t>
    </dgm:pt>
    <dgm:pt modelId="{8FCBC9EE-EF38-4925-A56F-70E8531AAB5A}" type="pres">
      <dgm:prSet presAssocID="{F1F2DFBF-E58A-41EF-98A3-A2F75F394EDD}" presName="rootConnector1" presStyleLbl="node1" presStyleIdx="0" presStyleCnt="0"/>
      <dgm:spPr/>
      <dgm:t>
        <a:bodyPr/>
        <a:lstStyle/>
        <a:p>
          <a:endParaRPr lang="en-US"/>
        </a:p>
      </dgm:t>
    </dgm:pt>
    <dgm:pt modelId="{F4EB137A-26B4-4CC0-9B39-44D20800E720}" type="pres">
      <dgm:prSet presAssocID="{F1F2DFBF-E58A-41EF-98A3-A2F75F394EDD}" presName="hierChild2" presStyleCnt="0"/>
      <dgm:spPr/>
    </dgm:pt>
    <dgm:pt modelId="{69A37DFB-FAE6-4553-B833-A89346CF83B8}" type="pres">
      <dgm:prSet presAssocID="{32708EE4-5F35-4085-8568-ED5FC4360815}" presName="Name37" presStyleLbl="parChTrans1D2" presStyleIdx="0" presStyleCnt="2"/>
      <dgm:spPr/>
      <dgm:t>
        <a:bodyPr/>
        <a:lstStyle/>
        <a:p>
          <a:endParaRPr lang="en-US"/>
        </a:p>
      </dgm:t>
    </dgm:pt>
    <dgm:pt modelId="{3D3B7648-E152-4A88-9B1E-7AB4C1276380}" type="pres">
      <dgm:prSet presAssocID="{78870AB9-36DD-44DB-8FC2-37E84E554AAC}" presName="hierRoot2" presStyleCnt="0">
        <dgm:presLayoutVars>
          <dgm:hierBranch val="init"/>
        </dgm:presLayoutVars>
      </dgm:prSet>
      <dgm:spPr/>
    </dgm:pt>
    <dgm:pt modelId="{26701B90-4ED1-420F-8271-1EF0617CCA59}" type="pres">
      <dgm:prSet presAssocID="{78870AB9-36DD-44DB-8FC2-37E84E554AAC}" presName="rootComposite" presStyleCnt="0"/>
      <dgm:spPr/>
    </dgm:pt>
    <dgm:pt modelId="{543920C1-9F1D-4F02-8BFB-AF71F19F0D43}" type="pres">
      <dgm:prSet presAssocID="{78870AB9-36DD-44DB-8FC2-37E84E554AAC}" presName="rootText" presStyleLbl="node2" presStyleIdx="0" presStyleCnt="2">
        <dgm:presLayoutVars>
          <dgm:chPref val="3"/>
        </dgm:presLayoutVars>
      </dgm:prSet>
      <dgm:spPr/>
      <dgm:t>
        <a:bodyPr/>
        <a:lstStyle/>
        <a:p>
          <a:endParaRPr lang="en-US"/>
        </a:p>
      </dgm:t>
    </dgm:pt>
    <dgm:pt modelId="{C84C71A8-5079-49E9-B23B-B25FAD87EFE6}" type="pres">
      <dgm:prSet presAssocID="{78870AB9-36DD-44DB-8FC2-37E84E554AAC}" presName="rootConnector" presStyleLbl="node2" presStyleIdx="0" presStyleCnt="2"/>
      <dgm:spPr/>
      <dgm:t>
        <a:bodyPr/>
        <a:lstStyle/>
        <a:p>
          <a:endParaRPr lang="en-US"/>
        </a:p>
      </dgm:t>
    </dgm:pt>
    <dgm:pt modelId="{9E70A1BC-9DA9-4EF7-98ED-0337CF51F129}" type="pres">
      <dgm:prSet presAssocID="{78870AB9-36DD-44DB-8FC2-37E84E554AAC}" presName="hierChild4" presStyleCnt="0"/>
      <dgm:spPr/>
    </dgm:pt>
    <dgm:pt modelId="{B563181B-9673-45E7-8CC1-C59DF6661AF8}" type="pres">
      <dgm:prSet presAssocID="{78870AB9-36DD-44DB-8FC2-37E84E554AAC}" presName="hierChild5" presStyleCnt="0"/>
      <dgm:spPr/>
    </dgm:pt>
    <dgm:pt modelId="{B771C6C5-A098-49AF-8393-6C46985EF44A}" type="pres">
      <dgm:prSet presAssocID="{D40777FF-1BF4-407C-AA19-55308357F62A}" presName="Name37" presStyleLbl="parChTrans1D2" presStyleIdx="1" presStyleCnt="2"/>
      <dgm:spPr/>
      <dgm:t>
        <a:bodyPr/>
        <a:lstStyle/>
        <a:p>
          <a:endParaRPr lang="en-US"/>
        </a:p>
      </dgm:t>
    </dgm:pt>
    <dgm:pt modelId="{584A3E8F-810F-482B-9ECC-9D77E859DC63}" type="pres">
      <dgm:prSet presAssocID="{75513590-226D-4C8F-B0C7-136B9E756CCB}" presName="hierRoot2" presStyleCnt="0">
        <dgm:presLayoutVars>
          <dgm:hierBranch val="init"/>
        </dgm:presLayoutVars>
      </dgm:prSet>
      <dgm:spPr/>
    </dgm:pt>
    <dgm:pt modelId="{FEEABB51-D620-4B0D-B3E0-82A2ADFB00CC}" type="pres">
      <dgm:prSet presAssocID="{75513590-226D-4C8F-B0C7-136B9E756CCB}" presName="rootComposite" presStyleCnt="0"/>
      <dgm:spPr/>
    </dgm:pt>
    <dgm:pt modelId="{9FBFE83C-3E07-4330-9617-A88117998EAD}" type="pres">
      <dgm:prSet presAssocID="{75513590-226D-4C8F-B0C7-136B9E756CCB}" presName="rootText" presStyleLbl="node2" presStyleIdx="1" presStyleCnt="2">
        <dgm:presLayoutVars>
          <dgm:chPref val="3"/>
        </dgm:presLayoutVars>
      </dgm:prSet>
      <dgm:spPr/>
      <dgm:t>
        <a:bodyPr/>
        <a:lstStyle/>
        <a:p>
          <a:endParaRPr lang="en-US"/>
        </a:p>
      </dgm:t>
    </dgm:pt>
    <dgm:pt modelId="{E5DAE617-0102-4B3E-B923-A864EB23C2E9}" type="pres">
      <dgm:prSet presAssocID="{75513590-226D-4C8F-B0C7-136B9E756CCB}" presName="rootConnector" presStyleLbl="node2" presStyleIdx="1" presStyleCnt="2"/>
      <dgm:spPr/>
      <dgm:t>
        <a:bodyPr/>
        <a:lstStyle/>
        <a:p>
          <a:endParaRPr lang="en-US"/>
        </a:p>
      </dgm:t>
    </dgm:pt>
    <dgm:pt modelId="{CA7C9872-30A8-4479-9532-CE0BE2646A1E}" type="pres">
      <dgm:prSet presAssocID="{75513590-226D-4C8F-B0C7-136B9E756CCB}" presName="hierChild4" presStyleCnt="0"/>
      <dgm:spPr/>
    </dgm:pt>
    <dgm:pt modelId="{2835BFC4-187D-4CA7-AB8E-1C2362E88F4A}" type="pres">
      <dgm:prSet presAssocID="{4765B16A-07B9-47DF-B068-5706ED7E0019}" presName="Name37" presStyleLbl="parChTrans1D3" presStyleIdx="0" presStyleCnt="2"/>
      <dgm:spPr/>
      <dgm:t>
        <a:bodyPr/>
        <a:lstStyle/>
        <a:p>
          <a:endParaRPr lang="en-US"/>
        </a:p>
      </dgm:t>
    </dgm:pt>
    <dgm:pt modelId="{DCC45D00-CAC9-4C0C-98FF-560C7A244808}" type="pres">
      <dgm:prSet presAssocID="{E34DB05F-5DAB-4F86-B5E8-A958C8358979}" presName="hierRoot2" presStyleCnt="0">
        <dgm:presLayoutVars>
          <dgm:hierBranch val="init"/>
        </dgm:presLayoutVars>
      </dgm:prSet>
      <dgm:spPr/>
    </dgm:pt>
    <dgm:pt modelId="{983F2878-A696-44AF-83EB-1E72B54CC4FF}" type="pres">
      <dgm:prSet presAssocID="{E34DB05F-5DAB-4F86-B5E8-A958C8358979}" presName="rootComposite" presStyleCnt="0"/>
      <dgm:spPr/>
    </dgm:pt>
    <dgm:pt modelId="{714684D6-D582-4313-B866-E86144ABEDFF}" type="pres">
      <dgm:prSet presAssocID="{E34DB05F-5DAB-4F86-B5E8-A958C8358979}" presName="rootText" presStyleLbl="node3" presStyleIdx="0" presStyleCnt="2">
        <dgm:presLayoutVars>
          <dgm:chPref val="3"/>
        </dgm:presLayoutVars>
      </dgm:prSet>
      <dgm:spPr/>
      <dgm:t>
        <a:bodyPr/>
        <a:lstStyle/>
        <a:p>
          <a:endParaRPr lang="en-US"/>
        </a:p>
      </dgm:t>
    </dgm:pt>
    <dgm:pt modelId="{BB419E9F-91E0-452E-96CF-17082B56AA5A}" type="pres">
      <dgm:prSet presAssocID="{E34DB05F-5DAB-4F86-B5E8-A958C8358979}" presName="rootConnector" presStyleLbl="node3" presStyleIdx="0" presStyleCnt="2"/>
      <dgm:spPr/>
      <dgm:t>
        <a:bodyPr/>
        <a:lstStyle/>
        <a:p>
          <a:endParaRPr lang="en-US"/>
        </a:p>
      </dgm:t>
    </dgm:pt>
    <dgm:pt modelId="{0403C77C-0E72-4F49-9C15-525A2A2D3CEE}" type="pres">
      <dgm:prSet presAssocID="{E34DB05F-5DAB-4F86-B5E8-A958C8358979}" presName="hierChild4" presStyleCnt="0"/>
      <dgm:spPr/>
    </dgm:pt>
    <dgm:pt modelId="{BB36B3FB-472B-46E3-800A-8206C45F5536}" type="pres">
      <dgm:prSet presAssocID="{E34DB05F-5DAB-4F86-B5E8-A958C8358979}" presName="hierChild5" presStyleCnt="0"/>
      <dgm:spPr/>
    </dgm:pt>
    <dgm:pt modelId="{9C92EE94-7BD8-4F95-B014-12EC41D4A2E3}" type="pres">
      <dgm:prSet presAssocID="{40403F78-466A-4EDD-BF5C-65A53C8D5E6D}" presName="Name37" presStyleLbl="parChTrans1D3" presStyleIdx="1" presStyleCnt="2"/>
      <dgm:spPr/>
      <dgm:t>
        <a:bodyPr/>
        <a:lstStyle/>
        <a:p>
          <a:endParaRPr lang="en-US"/>
        </a:p>
      </dgm:t>
    </dgm:pt>
    <dgm:pt modelId="{B79CAB9C-39CB-4E6D-8C74-C8FE8A7F3FB5}" type="pres">
      <dgm:prSet presAssocID="{488A126C-16D5-467A-B105-E6F3C4E1FAF9}" presName="hierRoot2" presStyleCnt="0">
        <dgm:presLayoutVars>
          <dgm:hierBranch val="init"/>
        </dgm:presLayoutVars>
      </dgm:prSet>
      <dgm:spPr/>
    </dgm:pt>
    <dgm:pt modelId="{FCD6DDD0-A5F3-4B2E-9765-442DB65DB20F}" type="pres">
      <dgm:prSet presAssocID="{488A126C-16D5-467A-B105-E6F3C4E1FAF9}" presName="rootComposite" presStyleCnt="0"/>
      <dgm:spPr/>
    </dgm:pt>
    <dgm:pt modelId="{C03B35F2-2E34-42A3-8C78-0BC6BC3C7FBC}" type="pres">
      <dgm:prSet presAssocID="{488A126C-16D5-467A-B105-E6F3C4E1FAF9}" presName="rootText" presStyleLbl="node3" presStyleIdx="1" presStyleCnt="2">
        <dgm:presLayoutVars>
          <dgm:chPref val="3"/>
        </dgm:presLayoutVars>
      </dgm:prSet>
      <dgm:spPr/>
      <dgm:t>
        <a:bodyPr/>
        <a:lstStyle/>
        <a:p>
          <a:endParaRPr lang="en-US"/>
        </a:p>
      </dgm:t>
    </dgm:pt>
    <dgm:pt modelId="{A6F823C7-A517-41EA-B50C-97891F2E5FEE}" type="pres">
      <dgm:prSet presAssocID="{488A126C-16D5-467A-B105-E6F3C4E1FAF9}" presName="rootConnector" presStyleLbl="node3" presStyleIdx="1" presStyleCnt="2"/>
      <dgm:spPr/>
      <dgm:t>
        <a:bodyPr/>
        <a:lstStyle/>
        <a:p>
          <a:endParaRPr lang="en-US"/>
        </a:p>
      </dgm:t>
    </dgm:pt>
    <dgm:pt modelId="{25CFB098-C87F-45DC-8FE0-741978EE1D08}" type="pres">
      <dgm:prSet presAssocID="{488A126C-16D5-467A-B105-E6F3C4E1FAF9}" presName="hierChild4" presStyleCnt="0"/>
      <dgm:spPr/>
    </dgm:pt>
    <dgm:pt modelId="{B2C5DD30-5874-4067-BD2A-44E69B908D1B}" type="pres">
      <dgm:prSet presAssocID="{488A126C-16D5-467A-B105-E6F3C4E1FAF9}" presName="hierChild5" presStyleCnt="0"/>
      <dgm:spPr/>
    </dgm:pt>
    <dgm:pt modelId="{2E12A930-40E3-4A81-847A-4E91D196D6D6}" type="pres">
      <dgm:prSet presAssocID="{75513590-226D-4C8F-B0C7-136B9E756CCB}" presName="hierChild5" presStyleCnt="0"/>
      <dgm:spPr/>
    </dgm:pt>
    <dgm:pt modelId="{9D6D8120-D637-4D3A-9378-27F8E5CA9CA4}" type="pres">
      <dgm:prSet presAssocID="{F1F2DFBF-E58A-41EF-98A3-A2F75F394EDD}" presName="hierChild3" presStyleCnt="0"/>
      <dgm:spPr/>
    </dgm:pt>
  </dgm:ptLst>
  <dgm:cxnLst>
    <dgm:cxn modelId="{C596FDB4-2F30-4F51-B502-E1E5110EDB49}" type="presOf" srcId="{488A126C-16D5-467A-B105-E6F3C4E1FAF9}" destId="{C03B35F2-2E34-42A3-8C78-0BC6BC3C7FBC}" srcOrd="0" destOrd="0" presId="urn:microsoft.com/office/officeart/2005/8/layout/orgChart1"/>
    <dgm:cxn modelId="{48B64CF8-1CC2-4FA6-9DDD-E9F2DB8D1AAA}" srcId="{9778B95A-EE3F-421D-874F-603C81AFCD3A}" destId="{F1F2DFBF-E58A-41EF-98A3-A2F75F394EDD}" srcOrd="0" destOrd="0" parTransId="{81ABC3D4-87E0-4DFF-B7DE-04EA25778D5B}" sibTransId="{58862ADF-B3C2-475E-A7E0-7180BB8C51CE}"/>
    <dgm:cxn modelId="{43EC19E8-121E-403F-9EAA-92B9C5B7E37F}" type="presOf" srcId="{E34DB05F-5DAB-4F86-B5E8-A958C8358979}" destId="{BB419E9F-91E0-452E-96CF-17082B56AA5A}" srcOrd="1" destOrd="0" presId="urn:microsoft.com/office/officeart/2005/8/layout/orgChart1"/>
    <dgm:cxn modelId="{DE3EDFE4-EAE3-4A1F-ABAC-0C07B03CA448}" type="presOf" srcId="{F1F2DFBF-E58A-41EF-98A3-A2F75F394EDD}" destId="{0CB45A25-B832-409E-81C7-1AB71280C119}" srcOrd="0" destOrd="0" presId="urn:microsoft.com/office/officeart/2005/8/layout/orgChart1"/>
    <dgm:cxn modelId="{A52537BA-6FD4-40B3-9317-F98DF4F2989E}" type="presOf" srcId="{78870AB9-36DD-44DB-8FC2-37E84E554AAC}" destId="{543920C1-9F1D-4F02-8BFB-AF71F19F0D43}" srcOrd="0" destOrd="0" presId="urn:microsoft.com/office/officeart/2005/8/layout/orgChart1"/>
    <dgm:cxn modelId="{0FCB993F-814D-4727-A400-EE56572801B9}" type="presOf" srcId="{E34DB05F-5DAB-4F86-B5E8-A958C8358979}" destId="{714684D6-D582-4313-B866-E86144ABEDFF}" srcOrd="0" destOrd="0" presId="urn:microsoft.com/office/officeart/2005/8/layout/orgChart1"/>
    <dgm:cxn modelId="{85828034-4F08-4607-A81F-CCFF3E15E67D}" srcId="{F1F2DFBF-E58A-41EF-98A3-A2F75F394EDD}" destId="{75513590-226D-4C8F-B0C7-136B9E756CCB}" srcOrd="1" destOrd="0" parTransId="{D40777FF-1BF4-407C-AA19-55308357F62A}" sibTransId="{4CA8C928-DAD4-4623-8342-C651360F105A}"/>
    <dgm:cxn modelId="{AFA83821-CB13-4DF0-9CA0-F361BF641656}" type="presOf" srcId="{75513590-226D-4C8F-B0C7-136B9E756CCB}" destId="{9FBFE83C-3E07-4330-9617-A88117998EAD}" srcOrd="0" destOrd="0" presId="urn:microsoft.com/office/officeart/2005/8/layout/orgChart1"/>
    <dgm:cxn modelId="{FEA98514-0846-4304-B431-07EEF4135EAE}" type="presOf" srcId="{488A126C-16D5-467A-B105-E6F3C4E1FAF9}" destId="{A6F823C7-A517-41EA-B50C-97891F2E5FEE}" srcOrd="1" destOrd="0" presId="urn:microsoft.com/office/officeart/2005/8/layout/orgChart1"/>
    <dgm:cxn modelId="{33F9ADB2-A69E-49B4-8938-875440C4174D}" type="presOf" srcId="{32708EE4-5F35-4085-8568-ED5FC4360815}" destId="{69A37DFB-FAE6-4553-B833-A89346CF83B8}" srcOrd="0" destOrd="0" presId="urn:microsoft.com/office/officeart/2005/8/layout/orgChart1"/>
    <dgm:cxn modelId="{9C22F74D-A25E-4E81-BA99-79FCAF628989}" type="presOf" srcId="{4765B16A-07B9-47DF-B068-5706ED7E0019}" destId="{2835BFC4-187D-4CA7-AB8E-1C2362E88F4A}" srcOrd="0" destOrd="0" presId="urn:microsoft.com/office/officeart/2005/8/layout/orgChart1"/>
    <dgm:cxn modelId="{4EED3198-8D37-4B45-B2AC-BF08B628E79B}" type="presOf" srcId="{9778B95A-EE3F-421D-874F-603C81AFCD3A}" destId="{8C47F808-D47C-4B0E-B337-4F6F7959B06B}" srcOrd="0" destOrd="0" presId="urn:microsoft.com/office/officeart/2005/8/layout/orgChart1"/>
    <dgm:cxn modelId="{444F5131-A4F0-44C1-91B9-159E5FFBA19E}" type="presOf" srcId="{D40777FF-1BF4-407C-AA19-55308357F62A}" destId="{B771C6C5-A098-49AF-8393-6C46985EF44A}" srcOrd="0" destOrd="0" presId="urn:microsoft.com/office/officeart/2005/8/layout/orgChart1"/>
    <dgm:cxn modelId="{CEEC8472-3EDB-4878-A7C8-5560D370D3CA}" type="presOf" srcId="{40403F78-466A-4EDD-BF5C-65A53C8D5E6D}" destId="{9C92EE94-7BD8-4F95-B014-12EC41D4A2E3}" srcOrd="0" destOrd="0" presId="urn:microsoft.com/office/officeart/2005/8/layout/orgChart1"/>
    <dgm:cxn modelId="{81788EEF-780C-47D8-B3C4-8EABE6743E73}" srcId="{75513590-226D-4C8F-B0C7-136B9E756CCB}" destId="{E34DB05F-5DAB-4F86-B5E8-A958C8358979}" srcOrd="0" destOrd="0" parTransId="{4765B16A-07B9-47DF-B068-5706ED7E0019}" sibTransId="{15673FD3-5504-42CB-B5A0-D8939D1804A3}"/>
    <dgm:cxn modelId="{4EAE6837-0544-4F3A-AC40-4F7C3B6C93EA}" srcId="{F1F2DFBF-E58A-41EF-98A3-A2F75F394EDD}" destId="{78870AB9-36DD-44DB-8FC2-37E84E554AAC}" srcOrd="0" destOrd="0" parTransId="{32708EE4-5F35-4085-8568-ED5FC4360815}" sibTransId="{FF778482-F99F-47F8-9C77-A5CD591CE2C4}"/>
    <dgm:cxn modelId="{45340F56-048E-4E6A-84BD-AA82B3DEFE67}" srcId="{75513590-226D-4C8F-B0C7-136B9E756CCB}" destId="{488A126C-16D5-467A-B105-E6F3C4E1FAF9}" srcOrd="1" destOrd="0" parTransId="{40403F78-466A-4EDD-BF5C-65A53C8D5E6D}" sibTransId="{BAEC07AE-2BFA-4C7F-BB6C-794130A4F43D}"/>
    <dgm:cxn modelId="{5907CA6F-4426-4885-9E50-5FDC18DBEA55}" type="presOf" srcId="{78870AB9-36DD-44DB-8FC2-37E84E554AAC}" destId="{C84C71A8-5079-49E9-B23B-B25FAD87EFE6}" srcOrd="1" destOrd="0" presId="urn:microsoft.com/office/officeart/2005/8/layout/orgChart1"/>
    <dgm:cxn modelId="{1D18A443-4A33-43D9-A4D6-2D1270A4851F}" type="presOf" srcId="{F1F2DFBF-E58A-41EF-98A3-A2F75F394EDD}" destId="{8FCBC9EE-EF38-4925-A56F-70E8531AAB5A}" srcOrd="1" destOrd="0" presId="urn:microsoft.com/office/officeart/2005/8/layout/orgChart1"/>
    <dgm:cxn modelId="{442887D3-DF4A-4396-9302-8F65AA38FE09}" type="presOf" srcId="{75513590-226D-4C8F-B0C7-136B9E756CCB}" destId="{E5DAE617-0102-4B3E-B923-A864EB23C2E9}" srcOrd="1" destOrd="0" presId="urn:microsoft.com/office/officeart/2005/8/layout/orgChart1"/>
    <dgm:cxn modelId="{7007F816-A57D-4AFD-8A88-6155E3F19FD3}" type="presParOf" srcId="{8C47F808-D47C-4B0E-B337-4F6F7959B06B}" destId="{F4290E2E-DECF-4018-ADF7-80685FA92F66}" srcOrd="0" destOrd="0" presId="urn:microsoft.com/office/officeart/2005/8/layout/orgChart1"/>
    <dgm:cxn modelId="{EBA9D1AA-DF10-4F25-8323-05E454EF7B5C}" type="presParOf" srcId="{F4290E2E-DECF-4018-ADF7-80685FA92F66}" destId="{29151FC0-D2E6-45AA-B8B8-BC5F39465D9A}" srcOrd="0" destOrd="0" presId="urn:microsoft.com/office/officeart/2005/8/layout/orgChart1"/>
    <dgm:cxn modelId="{E04E51A4-0B5C-40BA-A568-31282EBD9C66}" type="presParOf" srcId="{29151FC0-D2E6-45AA-B8B8-BC5F39465D9A}" destId="{0CB45A25-B832-409E-81C7-1AB71280C119}" srcOrd="0" destOrd="0" presId="urn:microsoft.com/office/officeart/2005/8/layout/orgChart1"/>
    <dgm:cxn modelId="{AA793EA5-A064-4603-A5F1-41D4CFFE2437}" type="presParOf" srcId="{29151FC0-D2E6-45AA-B8B8-BC5F39465D9A}" destId="{8FCBC9EE-EF38-4925-A56F-70E8531AAB5A}" srcOrd="1" destOrd="0" presId="urn:microsoft.com/office/officeart/2005/8/layout/orgChart1"/>
    <dgm:cxn modelId="{2EDB8D35-4C5A-4E47-A17C-9C1EEAEE54C5}" type="presParOf" srcId="{F4290E2E-DECF-4018-ADF7-80685FA92F66}" destId="{F4EB137A-26B4-4CC0-9B39-44D20800E720}" srcOrd="1" destOrd="0" presId="urn:microsoft.com/office/officeart/2005/8/layout/orgChart1"/>
    <dgm:cxn modelId="{9635C628-AA0C-46A4-B4F3-C7C9B519D954}" type="presParOf" srcId="{F4EB137A-26B4-4CC0-9B39-44D20800E720}" destId="{69A37DFB-FAE6-4553-B833-A89346CF83B8}" srcOrd="0" destOrd="0" presId="urn:microsoft.com/office/officeart/2005/8/layout/orgChart1"/>
    <dgm:cxn modelId="{C9F18DD8-C99C-4754-99C5-FDDF35ABF654}" type="presParOf" srcId="{F4EB137A-26B4-4CC0-9B39-44D20800E720}" destId="{3D3B7648-E152-4A88-9B1E-7AB4C1276380}" srcOrd="1" destOrd="0" presId="urn:microsoft.com/office/officeart/2005/8/layout/orgChart1"/>
    <dgm:cxn modelId="{F74399ED-ABB4-493C-BFDE-2E994C3C2187}" type="presParOf" srcId="{3D3B7648-E152-4A88-9B1E-7AB4C1276380}" destId="{26701B90-4ED1-420F-8271-1EF0617CCA59}" srcOrd="0" destOrd="0" presId="urn:microsoft.com/office/officeart/2005/8/layout/orgChart1"/>
    <dgm:cxn modelId="{770F45D3-25B4-4600-89F9-11AE6582C207}" type="presParOf" srcId="{26701B90-4ED1-420F-8271-1EF0617CCA59}" destId="{543920C1-9F1D-4F02-8BFB-AF71F19F0D43}" srcOrd="0" destOrd="0" presId="urn:microsoft.com/office/officeart/2005/8/layout/orgChart1"/>
    <dgm:cxn modelId="{B318457C-5545-4278-B1AE-7507CD447E1C}" type="presParOf" srcId="{26701B90-4ED1-420F-8271-1EF0617CCA59}" destId="{C84C71A8-5079-49E9-B23B-B25FAD87EFE6}" srcOrd="1" destOrd="0" presId="urn:microsoft.com/office/officeart/2005/8/layout/orgChart1"/>
    <dgm:cxn modelId="{EB7AC307-D334-4CA1-A195-478E2E7C9E87}" type="presParOf" srcId="{3D3B7648-E152-4A88-9B1E-7AB4C1276380}" destId="{9E70A1BC-9DA9-4EF7-98ED-0337CF51F129}" srcOrd="1" destOrd="0" presId="urn:microsoft.com/office/officeart/2005/8/layout/orgChart1"/>
    <dgm:cxn modelId="{A74179DE-F0E8-4E39-847B-3DDFD4741CED}" type="presParOf" srcId="{3D3B7648-E152-4A88-9B1E-7AB4C1276380}" destId="{B563181B-9673-45E7-8CC1-C59DF6661AF8}" srcOrd="2" destOrd="0" presId="urn:microsoft.com/office/officeart/2005/8/layout/orgChart1"/>
    <dgm:cxn modelId="{A6BDEE90-A43C-45A8-B6F3-90C10FC29CEF}" type="presParOf" srcId="{F4EB137A-26B4-4CC0-9B39-44D20800E720}" destId="{B771C6C5-A098-49AF-8393-6C46985EF44A}" srcOrd="2" destOrd="0" presId="urn:microsoft.com/office/officeart/2005/8/layout/orgChart1"/>
    <dgm:cxn modelId="{DFABBEC8-02E0-49BE-A7C0-66BFD0BB24D5}" type="presParOf" srcId="{F4EB137A-26B4-4CC0-9B39-44D20800E720}" destId="{584A3E8F-810F-482B-9ECC-9D77E859DC63}" srcOrd="3" destOrd="0" presId="urn:microsoft.com/office/officeart/2005/8/layout/orgChart1"/>
    <dgm:cxn modelId="{8D49A312-4252-4386-9772-4BF71B82A8C3}" type="presParOf" srcId="{584A3E8F-810F-482B-9ECC-9D77E859DC63}" destId="{FEEABB51-D620-4B0D-B3E0-82A2ADFB00CC}" srcOrd="0" destOrd="0" presId="urn:microsoft.com/office/officeart/2005/8/layout/orgChart1"/>
    <dgm:cxn modelId="{FE2AF6AB-5192-428C-B83D-079CED9C9E25}" type="presParOf" srcId="{FEEABB51-D620-4B0D-B3E0-82A2ADFB00CC}" destId="{9FBFE83C-3E07-4330-9617-A88117998EAD}" srcOrd="0" destOrd="0" presId="urn:microsoft.com/office/officeart/2005/8/layout/orgChart1"/>
    <dgm:cxn modelId="{10DB9828-437D-4F50-808F-4DED135FD72C}" type="presParOf" srcId="{FEEABB51-D620-4B0D-B3E0-82A2ADFB00CC}" destId="{E5DAE617-0102-4B3E-B923-A864EB23C2E9}" srcOrd="1" destOrd="0" presId="urn:microsoft.com/office/officeart/2005/8/layout/orgChart1"/>
    <dgm:cxn modelId="{B00CD744-5D5A-4095-ADBF-7F78B95832AE}" type="presParOf" srcId="{584A3E8F-810F-482B-9ECC-9D77E859DC63}" destId="{CA7C9872-30A8-4479-9532-CE0BE2646A1E}" srcOrd="1" destOrd="0" presId="urn:microsoft.com/office/officeart/2005/8/layout/orgChart1"/>
    <dgm:cxn modelId="{DDE0B297-B837-411D-AE66-85BE2E4281FF}" type="presParOf" srcId="{CA7C9872-30A8-4479-9532-CE0BE2646A1E}" destId="{2835BFC4-187D-4CA7-AB8E-1C2362E88F4A}" srcOrd="0" destOrd="0" presId="urn:microsoft.com/office/officeart/2005/8/layout/orgChart1"/>
    <dgm:cxn modelId="{A0A1602A-282F-46E0-A789-3C02680B9FFE}" type="presParOf" srcId="{CA7C9872-30A8-4479-9532-CE0BE2646A1E}" destId="{DCC45D00-CAC9-4C0C-98FF-560C7A244808}" srcOrd="1" destOrd="0" presId="urn:microsoft.com/office/officeart/2005/8/layout/orgChart1"/>
    <dgm:cxn modelId="{797A1490-24D6-4DCE-8199-6A3803B6A434}" type="presParOf" srcId="{DCC45D00-CAC9-4C0C-98FF-560C7A244808}" destId="{983F2878-A696-44AF-83EB-1E72B54CC4FF}" srcOrd="0" destOrd="0" presId="urn:microsoft.com/office/officeart/2005/8/layout/orgChart1"/>
    <dgm:cxn modelId="{292EDAE9-CE60-471B-A6EE-D73890A56F2C}" type="presParOf" srcId="{983F2878-A696-44AF-83EB-1E72B54CC4FF}" destId="{714684D6-D582-4313-B866-E86144ABEDFF}" srcOrd="0" destOrd="0" presId="urn:microsoft.com/office/officeart/2005/8/layout/orgChart1"/>
    <dgm:cxn modelId="{96502A02-28D0-4498-94D5-CB98EEB165C1}" type="presParOf" srcId="{983F2878-A696-44AF-83EB-1E72B54CC4FF}" destId="{BB419E9F-91E0-452E-96CF-17082B56AA5A}" srcOrd="1" destOrd="0" presId="urn:microsoft.com/office/officeart/2005/8/layout/orgChart1"/>
    <dgm:cxn modelId="{35232654-713C-4B2E-AA61-8E3B12EF6A5C}" type="presParOf" srcId="{DCC45D00-CAC9-4C0C-98FF-560C7A244808}" destId="{0403C77C-0E72-4F49-9C15-525A2A2D3CEE}" srcOrd="1" destOrd="0" presId="urn:microsoft.com/office/officeart/2005/8/layout/orgChart1"/>
    <dgm:cxn modelId="{BF089868-7EA3-4602-8529-B365D64239F1}" type="presParOf" srcId="{DCC45D00-CAC9-4C0C-98FF-560C7A244808}" destId="{BB36B3FB-472B-46E3-800A-8206C45F5536}" srcOrd="2" destOrd="0" presId="urn:microsoft.com/office/officeart/2005/8/layout/orgChart1"/>
    <dgm:cxn modelId="{B237799D-5B39-4C44-97A7-879BC03BF0FD}" type="presParOf" srcId="{CA7C9872-30A8-4479-9532-CE0BE2646A1E}" destId="{9C92EE94-7BD8-4F95-B014-12EC41D4A2E3}" srcOrd="2" destOrd="0" presId="urn:microsoft.com/office/officeart/2005/8/layout/orgChart1"/>
    <dgm:cxn modelId="{D35AF0C0-07A1-4F63-B9F9-A6414F1FEA43}" type="presParOf" srcId="{CA7C9872-30A8-4479-9532-CE0BE2646A1E}" destId="{B79CAB9C-39CB-4E6D-8C74-C8FE8A7F3FB5}" srcOrd="3" destOrd="0" presId="urn:microsoft.com/office/officeart/2005/8/layout/orgChart1"/>
    <dgm:cxn modelId="{03F49B81-6F6F-4B61-945E-F2C521AFEDEC}" type="presParOf" srcId="{B79CAB9C-39CB-4E6D-8C74-C8FE8A7F3FB5}" destId="{FCD6DDD0-A5F3-4B2E-9765-442DB65DB20F}" srcOrd="0" destOrd="0" presId="urn:microsoft.com/office/officeart/2005/8/layout/orgChart1"/>
    <dgm:cxn modelId="{1BEB6EB9-40F0-4DB9-992D-BA942AFDAEA3}" type="presParOf" srcId="{FCD6DDD0-A5F3-4B2E-9765-442DB65DB20F}" destId="{C03B35F2-2E34-42A3-8C78-0BC6BC3C7FBC}" srcOrd="0" destOrd="0" presId="urn:microsoft.com/office/officeart/2005/8/layout/orgChart1"/>
    <dgm:cxn modelId="{B1EDDCC5-BCB1-4DA6-966C-43949D336686}" type="presParOf" srcId="{FCD6DDD0-A5F3-4B2E-9765-442DB65DB20F}" destId="{A6F823C7-A517-41EA-B50C-97891F2E5FEE}" srcOrd="1" destOrd="0" presId="urn:microsoft.com/office/officeart/2005/8/layout/orgChart1"/>
    <dgm:cxn modelId="{BCD5B2CC-8C59-4ABE-8D69-2538149D39CE}" type="presParOf" srcId="{B79CAB9C-39CB-4E6D-8C74-C8FE8A7F3FB5}" destId="{25CFB098-C87F-45DC-8FE0-741978EE1D08}" srcOrd="1" destOrd="0" presId="urn:microsoft.com/office/officeart/2005/8/layout/orgChart1"/>
    <dgm:cxn modelId="{63B8E7B8-6A8B-48DC-A1B3-1034F79232CA}" type="presParOf" srcId="{B79CAB9C-39CB-4E6D-8C74-C8FE8A7F3FB5}" destId="{B2C5DD30-5874-4067-BD2A-44E69B908D1B}" srcOrd="2" destOrd="0" presId="urn:microsoft.com/office/officeart/2005/8/layout/orgChart1"/>
    <dgm:cxn modelId="{BB07B2B5-57FF-4556-AC36-1A01A8D0F748}" type="presParOf" srcId="{584A3E8F-810F-482B-9ECC-9D77E859DC63}" destId="{2E12A930-40E3-4A81-847A-4E91D196D6D6}" srcOrd="2" destOrd="0" presId="urn:microsoft.com/office/officeart/2005/8/layout/orgChart1"/>
    <dgm:cxn modelId="{86CE583C-B1A7-41E8-AFEC-C695D75BD11E}" type="presParOf" srcId="{F4290E2E-DECF-4018-ADF7-80685FA92F66}" destId="{9D6D8120-D637-4D3A-9378-27F8E5CA9C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2EE94-7BD8-4F95-B014-12EC41D4A2E3}">
      <dsp:nvSpPr>
        <dsp:cNvPr id="0" name=""/>
        <dsp:cNvSpPr/>
      </dsp:nvSpPr>
      <dsp:spPr>
        <a:xfrm>
          <a:off x="2150633" y="2113624"/>
          <a:ext cx="246250" cy="1920750"/>
        </a:xfrm>
        <a:custGeom>
          <a:avLst/>
          <a:gdLst/>
          <a:ahLst/>
          <a:cxnLst/>
          <a:rect l="0" t="0" r="0" b="0"/>
          <a:pathLst>
            <a:path>
              <a:moveTo>
                <a:pt x="0" y="0"/>
              </a:moveTo>
              <a:lnTo>
                <a:pt x="0" y="1920750"/>
              </a:lnTo>
              <a:lnTo>
                <a:pt x="246250" y="1920750"/>
              </a:lnTo>
            </a:path>
          </a:pathLst>
        </a:custGeom>
        <a:noFill/>
        <a:ln w="1587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35BFC4-187D-4CA7-AB8E-1C2362E88F4A}">
      <dsp:nvSpPr>
        <dsp:cNvPr id="0" name=""/>
        <dsp:cNvSpPr/>
      </dsp:nvSpPr>
      <dsp:spPr>
        <a:xfrm>
          <a:off x="2150633" y="2113624"/>
          <a:ext cx="246250" cy="755166"/>
        </a:xfrm>
        <a:custGeom>
          <a:avLst/>
          <a:gdLst/>
          <a:ahLst/>
          <a:cxnLst/>
          <a:rect l="0" t="0" r="0" b="0"/>
          <a:pathLst>
            <a:path>
              <a:moveTo>
                <a:pt x="0" y="0"/>
              </a:moveTo>
              <a:lnTo>
                <a:pt x="0" y="755166"/>
              </a:lnTo>
              <a:lnTo>
                <a:pt x="246250" y="755166"/>
              </a:lnTo>
            </a:path>
          </a:pathLst>
        </a:custGeom>
        <a:noFill/>
        <a:ln w="1587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71C6C5-A098-49AF-8393-6C46985EF44A}">
      <dsp:nvSpPr>
        <dsp:cNvPr id="0" name=""/>
        <dsp:cNvSpPr/>
      </dsp:nvSpPr>
      <dsp:spPr>
        <a:xfrm>
          <a:off x="1814091" y="948041"/>
          <a:ext cx="993208" cy="344750"/>
        </a:xfrm>
        <a:custGeom>
          <a:avLst/>
          <a:gdLst/>
          <a:ahLst/>
          <a:cxnLst/>
          <a:rect l="0" t="0" r="0" b="0"/>
          <a:pathLst>
            <a:path>
              <a:moveTo>
                <a:pt x="0" y="0"/>
              </a:moveTo>
              <a:lnTo>
                <a:pt x="0" y="172375"/>
              </a:lnTo>
              <a:lnTo>
                <a:pt x="993208" y="172375"/>
              </a:lnTo>
              <a:lnTo>
                <a:pt x="993208" y="344750"/>
              </a:lnTo>
            </a:path>
          </a:pathLst>
        </a:custGeom>
        <a:noFill/>
        <a:ln w="1587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9A37DFB-FAE6-4553-B833-A89346CF83B8}">
      <dsp:nvSpPr>
        <dsp:cNvPr id="0" name=""/>
        <dsp:cNvSpPr/>
      </dsp:nvSpPr>
      <dsp:spPr>
        <a:xfrm>
          <a:off x="820882" y="948041"/>
          <a:ext cx="993208" cy="344750"/>
        </a:xfrm>
        <a:custGeom>
          <a:avLst/>
          <a:gdLst/>
          <a:ahLst/>
          <a:cxnLst/>
          <a:rect l="0" t="0" r="0" b="0"/>
          <a:pathLst>
            <a:path>
              <a:moveTo>
                <a:pt x="993208" y="0"/>
              </a:moveTo>
              <a:lnTo>
                <a:pt x="993208" y="172375"/>
              </a:lnTo>
              <a:lnTo>
                <a:pt x="0" y="172375"/>
              </a:lnTo>
              <a:lnTo>
                <a:pt x="0" y="344750"/>
              </a:lnTo>
            </a:path>
          </a:pathLst>
        </a:custGeom>
        <a:noFill/>
        <a:ln w="1587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CB45A25-B832-409E-81C7-1AB71280C119}">
      <dsp:nvSpPr>
        <dsp:cNvPr id="0" name=""/>
        <dsp:cNvSpPr/>
      </dsp:nvSpPr>
      <dsp:spPr>
        <a:xfrm>
          <a:off x="993257" y="127207"/>
          <a:ext cx="1641667" cy="820833"/>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latin typeface="Constantia" pitchFamily="18" charset="0"/>
            </a:rPr>
            <a:t>Chất bán dẫn </a:t>
          </a:r>
          <a:endParaRPr lang="en-US" sz="1800" b="1" kern="1200">
            <a:latin typeface="Constantia" pitchFamily="18" charset="0"/>
          </a:endParaRPr>
        </a:p>
      </dsp:txBody>
      <dsp:txXfrm>
        <a:off x="993257" y="127207"/>
        <a:ext cx="1641667" cy="820833"/>
      </dsp:txXfrm>
    </dsp:sp>
    <dsp:sp modelId="{543920C1-9F1D-4F02-8BFB-AF71F19F0D43}">
      <dsp:nvSpPr>
        <dsp:cNvPr id="0" name=""/>
        <dsp:cNvSpPr/>
      </dsp:nvSpPr>
      <dsp:spPr>
        <a:xfrm>
          <a:off x="49" y="1292791"/>
          <a:ext cx="1641667" cy="82083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latin typeface="Constantia" pitchFamily="18" charset="0"/>
            </a:rPr>
            <a:t>Chất bán dẫn thuần</a:t>
          </a:r>
          <a:endParaRPr lang="en-US" sz="1800" b="1" kern="1200">
            <a:latin typeface="Constantia" pitchFamily="18" charset="0"/>
          </a:endParaRPr>
        </a:p>
      </dsp:txBody>
      <dsp:txXfrm>
        <a:off x="49" y="1292791"/>
        <a:ext cx="1641667" cy="820833"/>
      </dsp:txXfrm>
    </dsp:sp>
    <dsp:sp modelId="{9FBFE83C-3E07-4330-9617-A88117998EAD}">
      <dsp:nvSpPr>
        <dsp:cNvPr id="0" name=""/>
        <dsp:cNvSpPr/>
      </dsp:nvSpPr>
      <dsp:spPr>
        <a:xfrm>
          <a:off x="1986466" y="1292791"/>
          <a:ext cx="1641667" cy="82083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latin typeface="Constantia" pitchFamily="18" charset="0"/>
            </a:rPr>
            <a:t>Chất bán dẫn pha tạp</a:t>
          </a:r>
          <a:endParaRPr lang="en-US" sz="1800" b="1" kern="1200">
            <a:latin typeface="Constantia" pitchFamily="18" charset="0"/>
          </a:endParaRPr>
        </a:p>
      </dsp:txBody>
      <dsp:txXfrm>
        <a:off x="1986466" y="1292791"/>
        <a:ext cx="1641667" cy="820833"/>
      </dsp:txXfrm>
    </dsp:sp>
    <dsp:sp modelId="{714684D6-D582-4313-B866-E86144ABEDFF}">
      <dsp:nvSpPr>
        <dsp:cNvPr id="0" name=""/>
        <dsp:cNvSpPr/>
      </dsp:nvSpPr>
      <dsp:spPr>
        <a:xfrm>
          <a:off x="2396883" y="2458375"/>
          <a:ext cx="1641667" cy="82083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latin typeface="Constantia" pitchFamily="18" charset="0"/>
            </a:rPr>
            <a:t>Chất bán dẫn pha tạp loại n</a:t>
          </a:r>
          <a:endParaRPr lang="en-US" sz="1800" b="1" kern="1200">
            <a:latin typeface="Constantia" pitchFamily="18" charset="0"/>
          </a:endParaRPr>
        </a:p>
      </dsp:txBody>
      <dsp:txXfrm>
        <a:off x="2396883" y="2458375"/>
        <a:ext cx="1641667" cy="820833"/>
      </dsp:txXfrm>
    </dsp:sp>
    <dsp:sp modelId="{C03B35F2-2E34-42A3-8C78-0BC6BC3C7FBC}">
      <dsp:nvSpPr>
        <dsp:cNvPr id="0" name=""/>
        <dsp:cNvSpPr/>
      </dsp:nvSpPr>
      <dsp:spPr>
        <a:xfrm>
          <a:off x="2396883" y="3623958"/>
          <a:ext cx="1641667" cy="82083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latin typeface="Constantia" pitchFamily="18" charset="0"/>
            </a:rPr>
            <a:t>Chất bán dẫn pha tạp loại p</a:t>
          </a:r>
          <a:endParaRPr lang="en-US" sz="1800" b="1" kern="1200">
            <a:latin typeface="Constantia" pitchFamily="18" charset="0"/>
          </a:endParaRPr>
        </a:p>
      </dsp:txBody>
      <dsp:txXfrm>
        <a:off x="2396883" y="3623958"/>
        <a:ext cx="1641667" cy="82083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B89267-2F02-4675-B896-C1202C2B5EDF}" type="datetimeFigureOut">
              <a:rPr lang="en-US" smtClean="0"/>
              <a:t>12/29/2014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5E07E8-68DE-4FC7-A2AE-F96647C5CBFC}" type="slidenum">
              <a:rPr lang="en-US" smtClean="0"/>
              <a:t>‹#›</a:t>
            </a:fld>
            <a:endParaRPr lang="en-US"/>
          </a:p>
        </p:txBody>
      </p:sp>
    </p:spTree>
    <p:extLst>
      <p:ext uri="{BB962C8B-B14F-4D97-AF65-F5344CB8AC3E}">
        <p14:creationId xmlns:p14="http://schemas.microsoft.com/office/powerpoint/2010/main" val="28804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BE7BCAE5-A17C-43EF-8030-6D91FEBDE224}" type="slidenum">
              <a:rPr lang="en-US" smtClean="0"/>
              <a:pPr>
                <a:defRPr/>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9107FD68-7F97-419F-A280-038780A50658}" type="slidenum">
              <a:rPr lang="en-US" smtClean="0"/>
              <a:pPr>
                <a:defRPr/>
              </a:pPr>
              <a:t>17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B6969426-F48C-42FA-9662-DA2FA5409C29}" type="slidenum">
              <a:rPr lang="en-US" smtClean="0"/>
              <a:pPr>
                <a:defRPr/>
              </a:pPr>
              <a:t>18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smtClean="0"/>
          </a:p>
        </p:txBody>
      </p:sp>
      <p:sp>
        <p:nvSpPr>
          <p:cNvPr id="40964" name="Slide Number Placeholder 3"/>
          <p:cNvSpPr>
            <a:spLocks noGrp="1"/>
          </p:cNvSpPr>
          <p:nvPr>
            <p:ph type="sldNum" sz="quarter" idx="5"/>
          </p:nvPr>
        </p:nvSpPr>
        <p:spPr/>
        <p:txBody>
          <a:bodyPr/>
          <a:lstStyle/>
          <a:p>
            <a:pPr>
              <a:defRPr/>
            </a:pPr>
            <a:fld id="{094BCE04-9C0C-4F5D-9A21-02FA0B8DFD3D}" type="slidenum">
              <a:rPr lang="en-US" smtClean="0"/>
              <a:pPr>
                <a:defRPr/>
              </a:pPr>
              <a:t>29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AA0034-8FED-4625-8363-7292CBA59DA5}" type="datetimeFigureOut">
              <a:rPr lang="en-US" smtClean="0"/>
              <a:t>12/29/2014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AA0034-8FED-4625-8363-7292CBA59DA5}" type="datetimeFigureOut">
              <a:rPr lang="en-US" smtClean="0"/>
              <a:t>12/29/2014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6AA0034-8FED-4625-8363-7292CBA59DA5}" type="datetimeFigureOut">
              <a:rPr lang="en-US" smtClean="0"/>
              <a:t>12/29/2014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Constantia" pitchFamily="18" charset="0"/>
              </a:defRPr>
            </a:lvl1pPr>
            <a:lvl2pP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AA0034-8FED-4625-8363-7292CBA59DA5}" type="datetimeFigureOut">
              <a:rPr lang="en-US" smtClean="0"/>
              <a:t>12/29/2014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
        <p:nvSpPr>
          <p:cNvPr id="7" name="Title 6"/>
          <p:cNvSpPr>
            <a:spLocks noGrp="1"/>
          </p:cNvSpPr>
          <p:nvPr>
            <p:ph type="title"/>
          </p:nvPr>
        </p:nvSpPr>
        <p:spPr/>
        <p:txBody>
          <a:bodyPr/>
          <a:lstStyle>
            <a:lvl1pPr>
              <a:defRPr>
                <a:latin typeface="Constantia" pitchFamily="18" charset="0"/>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AA0034-8FED-4625-8363-7292CBA59DA5}" type="datetimeFigureOut">
              <a:rPr lang="en-US" smtClean="0"/>
              <a:t>12/29/2014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Constantia" pitchFamily="18" charset="0"/>
              </a:defRPr>
            </a:lvl1p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F6AA0034-8FED-4625-8363-7292CBA59DA5}" type="datetimeFigureOut">
              <a:rPr lang="en-US" smtClean="0"/>
              <a:t>12/29/2014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D2012-B45D-4C6B-92F5-A2BF9F75CD0D}"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lvl1pPr marL="342900" indent="-342900">
              <a:buClr>
                <a:srgbClr val="C00000"/>
              </a:buClr>
              <a:buFont typeface="Wingdings" pitchFamily="2" charset="2"/>
              <a:buChar char="Ø"/>
              <a:defRPr>
                <a:latin typeface="Constantia" pitchFamily="18" charset="0"/>
              </a:defRPr>
            </a:lvl1pPr>
            <a:lvl2pPr marL="644843" indent="-342900">
              <a:buClr>
                <a:srgbClr val="C00000"/>
              </a:buClr>
              <a:buFont typeface="Arial" pitchFamily="34" charset="0"/>
              <a:buChar cha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lvl1pPr marL="342900" indent="-342900">
              <a:buClr>
                <a:srgbClr val="C00000"/>
              </a:buClr>
              <a:buFont typeface="Wingdings" pitchFamily="2" charset="2"/>
              <a:buChar char="Ø"/>
              <a:defRPr>
                <a:latin typeface="Constantia" pitchFamily="18" charset="0"/>
              </a:defRPr>
            </a:lvl1pPr>
            <a:lvl2pPr marL="644843" indent="-342900">
              <a:buClr>
                <a:srgbClr val="C00000"/>
              </a:buClr>
              <a:buFont typeface="Arial" pitchFamily="34" charset="0"/>
              <a:buChar cha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AA0034-8FED-4625-8363-7292CBA59DA5}" type="datetimeFigureOut">
              <a:rPr lang="en-US" smtClean="0"/>
              <a:t>12/29/2014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AA0034-8FED-4625-8363-7292CBA59DA5}" type="datetimeFigureOut">
              <a:rPr lang="en-US" smtClean="0"/>
              <a:t>12/29/2014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6AA0034-8FED-4625-8363-7292CBA59DA5}" type="datetimeFigureOut">
              <a:rPr lang="en-US" smtClean="0"/>
              <a:t>12/29/2014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0D2012-B45D-4C6B-92F5-A2BF9F75CD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6AA0034-8FED-4625-8363-7292CBA59DA5}" type="datetimeFigureOut">
              <a:rPr lang="en-US" smtClean="0"/>
              <a:t>12/29/2014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D2012-B45D-4C6B-92F5-A2BF9F75CD0D}"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AA0034-8FED-4625-8363-7292CBA59DA5}" type="datetimeFigureOut">
              <a:rPr lang="en-US" smtClean="0"/>
              <a:t>12/29/2014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D2012-B45D-4C6B-92F5-A2BF9F75CD0D}"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F6AA0034-8FED-4625-8363-7292CBA59DA5}" type="datetimeFigureOut">
              <a:rPr lang="en-US" smtClean="0"/>
              <a:t>12/29/2014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970D2012-B45D-4C6B-92F5-A2BF9F75CD0D}"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4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http://www.societyofrobots.com/images/diode.jpg" TargetMode="External"/><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http://upload.wikimedia.org/wikipedia/commons/thumb/5/5c/Fullwave.rectifier.en.svg/500px-Fullwave.rectifier.en.svg.png" TargetMode="External"/><Relationship Id="rId5" Type="http://schemas.openxmlformats.org/officeDocument/2006/relationships/image" Target="../media/image69.png"/><Relationship Id="rId4" Type="http://schemas.openxmlformats.org/officeDocument/2006/relationships/image" Target="http://congnghe12.wikispaces.com/file/view/770px-Halfwave.rectifier.en.svg.png/239893851/770px-Halfwave.rectifier.en.svg.png"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4.xml"/><Relationship Id="rId6" Type="http://schemas.openxmlformats.org/officeDocument/2006/relationships/image" Target="../media/image77.wmf"/><Relationship Id="rId5" Type="http://schemas.openxmlformats.org/officeDocument/2006/relationships/image" Target="../media/image76.png"/><Relationship Id="rId4" Type="http://schemas.openxmlformats.org/officeDocument/2006/relationships/image" Target="../media/image7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81000"/>
            <a:ext cx="7772400" cy="1018108"/>
          </a:xfrm>
        </p:spPr>
        <p:txBody>
          <a:bodyPr>
            <a:normAutofit/>
          </a:bodyPr>
          <a:lstStyle/>
          <a:p>
            <a:r>
              <a:rPr lang="en-US" sz="4000" b="1" dirty="0" err="1" smtClean="0">
                <a:solidFill>
                  <a:srgbClr val="FFFF00"/>
                </a:solidFill>
                <a:latin typeface="Constantia" pitchFamily="18" charset="0"/>
              </a:rPr>
              <a:t>Chương</a:t>
            </a:r>
            <a:r>
              <a:rPr lang="en-US" sz="4000" b="1" smtClean="0">
                <a:solidFill>
                  <a:srgbClr val="FFFF00"/>
                </a:solidFill>
                <a:latin typeface="Constantia" pitchFamily="18" charset="0"/>
              </a:rPr>
              <a:t> 1. Linh kiện bán dẫn</a:t>
            </a:r>
            <a:endParaRPr lang="en-US" sz="4000" b="1">
              <a:solidFill>
                <a:srgbClr val="FFFF00"/>
              </a:solidFill>
              <a:latin typeface="Constantia" pitchFamily="18" charset="0"/>
            </a:endParaRPr>
          </a:p>
        </p:txBody>
      </p:sp>
      <p:sp>
        <p:nvSpPr>
          <p:cNvPr id="3" name="Subtitle 2"/>
          <p:cNvSpPr>
            <a:spLocks noGrp="1"/>
          </p:cNvSpPr>
          <p:nvPr>
            <p:ph type="subTitle" idx="1"/>
          </p:nvPr>
        </p:nvSpPr>
        <p:spPr>
          <a:xfrm>
            <a:off x="609600" y="1828800"/>
            <a:ext cx="7772400" cy="4267200"/>
          </a:xfrm>
        </p:spPr>
        <p:txBody>
          <a:bodyPr>
            <a:normAutofit fontScale="92500" lnSpcReduction="20000"/>
          </a:bodyPr>
          <a:lstStyle/>
          <a:p>
            <a:r>
              <a:rPr lang="en-US" sz="5800" b="1" smtClean="0">
                <a:solidFill>
                  <a:srgbClr val="FFFF00"/>
                </a:solidFill>
                <a:latin typeface="Constantia" pitchFamily="18" charset="0"/>
              </a:rPr>
              <a:t>Nội dung</a:t>
            </a:r>
          </a:p>
          <a:p>
            <a:pPr marL="571500" indent="-571500" algn="l">
              <a:buBlip>
                <a:blip r:embed="rId2"/>
              </a:buBlip>
            </a:pPr>
            <a:r>
              <a:rPr lang="en-US" sz="4000" smtClean="0">
                <a:solidFill>
                  <a:srgbClr val="002060"/>
                </a:solidFill>
                <a:latin typeface="Constantia" pitchFamily="18" charset="0"/>
              </a:rPr>
              <a:t>Linh kiện thụ động</a:t>
            </a:r>
          </a:p>
          <a:p>
            <a:pPr marL="571500" indent="-571500" algn="l">
              <a:buBlip>
                <a:blip r:embed="rId2"/>
              </a:buBlip>
            </a:pPr>
            <a:r>
              <a:rPr lang="en-US" sz="4000" smtClean="0">
                <a:solidFill>
                  <a:srgbClr val="002060"/>
                </a:solidFill>
                <a:latin typeface="Constantia" pitchFamily="18" charset="0"/>
              </a:rPr>
              <a:t>Chất bán dẫn</a:t>
            </a:r>
          </a:p>
          <a:p>
            <a:pPr marL="571500" indent="-571500" algn="l">
              <a:buBlip>
                <a:blip r:embed="rId2"/>
              </a:buBlip>
            </a:pPr>
            <a:r>
              <a:rPr lang="en-US" sz="4000" smtClean="0">
                <a:solidFill>
                  <a:srgbClr val="002060"/>
                </a:solidFill>
                <a:latin typeface="Constantia" pitchFamily="18" charset="0"/>
              </a:rPr>
              <a:t> Chuyển tiếp P_N</a:t>
            </a:r>
          </a:p>
          <a:p>
            <a:pPr marL="571500" indent="-571500" algn="l">
              <a:buBlip>
                <a:blip r:embed="rId2"/>
              </a:buBlip>
            </a:pPr>
            <a:r>
              <a:rPr lang="en-US" sz="4000" smtClean="0">
                <a:solidFill>
                  <a:srgbClr val="002060"/>
                </a:solidFill>
                <a:latin typeface="Constantia" pitchFamily="18" charset="0"/>
              </a:rPr>
              <a:t>Diode</a:t>
            </a:r>
          </a:p>
          <a:p>
            <a:pPr marL="571500" indent="-571500" algn="l">
              <a:buBlip>
                <a:blip r:embed="rId2"/>
              </a:buBlip>
            </a:pPr>
            <a:r>
              <a:rPr lang="en-US" sz="4000" smtClean="0">
                <a:solidFill>
                  <a:srgbClr val="002060"/>
                </a:solidFill>
                <a:latin typeface="Constantia" pitchFamily="18" charset="0"/>
              </a:rPr>
              <a:t>Transistor lưỡng cực BJT</a:t>
            </a:r>
          </a:p>
          <a:p>
            <a:pPr marL="571500" indent="-571500" algn="l">
              <a:buBlip>
                <a:blip r:embed="rId2"/>
              </a:buBlip>
            </a:pPr>
            <a:r>
              <a:rPr lang="en-US" sz="4000" smtClean="0">
                <a:solidFill>
                  <a:srgbClr val="002060"/>
                </a:solidFill>
                <a:latin typeface="Constantia" pitchFamily="18" charset="0"/>
              </a:rPr>
              <a:t>Transistor hiệu ứng trường FET</a:t>
            </a:r>
            <a:endParaRPr lang="en-US" sz="4000">
              <a:solidFill>
                <a:srgbClr val="002060"/>
              </a:solidFill>
              <a:latin typeface="Constantia" pitchFamily="18" charset="0"/>
            </a:endParaRPr>
          </a:p>
        </p:txBody>
      </p:sp>
    </p:spTree>
    <p:extLst>
      <p:ext uri="{BB962C8B-B14F-4D97-AF65-F5344CB8AC3E}">
        <p14:creationId xmlns:p14="http://schemas.microsoft.com/office/powerpoint/2010/main" val="1668799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676400"/>
            <a:ext cx="8153399" cy="4449763"/>
          </a:xfrm>
        </p:spPr>
        <p:txBody>
          <a:bodyPr>
            <a:normAutofit/>
          </a:bodyPr>
          <a:lstStyle/>
          <a:p>
            <a:pPr>
              <a:lnSpc>
                <a:spcPct val="120000"/>
              </a:lnSpc>
              <a:buClr>
                <a:srgbClr val="C00000"/>
              </a:buClr>
              <a:buFont typeface="Wingdings" pitchFamily="2" charset="2"/>
              <a:buChar char="Ø"/>
            </a:pPr>
            <a:r>
              <a:rPr lang="en-US" smtClean="0"/>
              <a:t> Đóng vai trò là phần tử hạn dòng, tránh cho các linh kiện bị phá hỏng do cường độ dòng quá lớn</a:t>
            </a:r>
          </a:p>
          <a:p>
            <a:pPr>
              <a:lnSpc>
                <a:spcPct val="120000"/>
              </a:lnSpc>
              <a:buClr>
                <a:srgbClr val="C00000"/>
              </a:buClr>
              <a:buFont typeface="Wingdings" pitchFamily="2" charset="2"/>
              <a:buChar char="Ø"/>
            </a:pPr>
            <a:r>
              <a:rPr lang="en-US"/>
              <a:t> </a:t>
            </a:r>
            <a:r>
              <a:rPr lang="en-US" smtClean="0"/>
              <a:t>Được sử dụng để chế tạo các dụng cụ sinh hoạt (bàn là, bếp điện hay bóng đèn,…) hoặc các thiết bị công nghiệp (thiết bị sấy, sưởi,…)</a:t>
            </a:r>
          </a:p>
          <a:p>
            <a:pPr>
              <a:lnSpc>
                <a:spcPct val="120000"/>
              </a:lnSpc>
              <a:buClr>
                <a:srgbClr val="C00000"/>
              </a:buClr>
              <a:buFont typeface="Wingdings" pitchFamily="2" charset="2"/>
              <a:buChar char="Ø"/>
            </a:pPr>
            <a:r>
              <a:rPr lang="en-US"/>
              <a:t> </a:t>
            </a:r>
            <a:r>
              <a:rPr lang="vi-VN" smtClean="0"/>
              <a:t>Xác </a:t>
            </a:r>
            <a:r>
              <a:rPr lang="vi-VN"/>
              <a:t>định hằng số thời gian: Trong một số mạch tạo </a:t>
            </a:r>
            <a:r>
              <a:rPr lang="vi-VN" smtClean="0"/>
              <a:t>xung</a:t>
            </a:r>
            <a:endParaRPr lang="en-US" smtClean="0"/>
          </a:p>
          <a:p>
            <a:pPr>
              <a:lnSpc>
                <a:spcPct val="120000"/>
              </a:lnSpc>
              <a:buClr>
                <a:srgbClr val="C00000"/>
              </a:buClr>
              <a:buFont typeface="Wingdings" pitchFamily="2" charset="2"/>
              <a:buChar char="Ø"/>
            </a:pPr>
            <a:r>
              <a:rPr lang="vi-VN" smtClean="0"/>
              <a:t>Phối </a:t>
            </a:r>
            <a:r>
              <a:rPr lang="vi-VN"/>
              <a:t>hợp trở </a:t>
            </a:r>
            <a:r>
              <a:rPr lang="vi-VN" smtClean="0"/>
              <a:t>kháng</a:t>
            </a:r>
            <a:endParaRPr lang="en-US"/>
          </a:p>
          <a:p>
            <a:pPr>
              <a:lnSpc>
                <a:spcPct val="120000"/>
              </a:lnSpc>
              <a:buClr>
                <a:srgbClr val="C00000"/>
              </a:buClr>
              <a:buFont typeface="Wingdings" pitchFamily="2" charset="2"/>
              <a:buChar char="Ø"/>
            </a:pPr>
            <a:r>
              <a:rPr lang="en-US" smtClean="0"/>
              <a:t> Được sử dụng trong các mạch phân áp để phân cực cho các linh kiện điện tử</a:t>
            </a:r>
            <a:endParaRPr lang="en-US"/>
          </a:p>
        </p:txBody>
      </p:sp>
      <p:sp>
        <p:nvSpPr>
          <p:cNvPr id="3" name="Title 2"/>
          <p:cNvSpPr>
            <a:spLocks noGrp="1"/>
          </p:cNvSpPr>
          <p:nvPr>
            <p:ph type="title"/>
          </p:nvPr>
        </p:nvSpPr>
        <p:spPr>
          <a:xfrm>
            <a:off x="457200" y="457200"/>
            <a:ext cx="8229600" cy="981456"/>
          </a:xfrm>
        </p:spPr>
        <p:txBody>
          <a:bodyPr/>
          <a:lstStyle/>
          <a:p>
            <a:r>
              <a:rPr lang="en-US" b="1" smtClean="0">
                <a:solidFill>
                  <a:srgbClr val="FFC000"/>
                </a:solidFill>
              </a:rPr>
              <a:t>Ứng dụng của điện trở</a:t>
            </a:r>
            <a:endParaRPr lang="en-US" b="1">
              <a:solidFill>
                <a:srgbClr val="FFC000"/>
              </a:solidFill>
            </a:endParaRPr>
          </a:p>
        </p:txBody>
      </p:sp>
    </p:spTree>
    <p:extLst>
      <p:ext uri="{BB962C8B-B14F-4D97-AF65-F5344CB8AC3E}">
        <p14:creationId xmlns:p14="http://schemas.microsoft.com/office/powerpoint/2010/main" val="3746263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B32737D1-2F11-4747-A804-0ECBABC7F36C}" type="slidenum">
              <a:rPr lang="fr-CA"/>
              <a:pPr>
                <a:defRPr/>
              </a:pPr>
              <a:t>11</a:t>
            </a:fld>
            <a:endParaRPr lang="fr-CA"/>
          </a:p>
        </p:txBody>
      </p:sp>
      <p:sp>
        <p:nvSpPr>
          <p:cNvPr id="23556" name="Titre 3"/>
          <p:cNvSpPr>
            <a:spLocks noGrp="1"/>
          </p:cNvSpPr>
          <p:nvPr>
            <p:ph type="title"/>
          </p:nvPr>
        </p:nvSpPr>
        <p:spPr/>
        <p:txBody>
          <a:bodyPr>
            <a:normAutofit/>
          </a:bodyPr>
          <a:lstStyle/>
          <a:p>
            <a:pPr eaLnBrk="1" hangingPunct="1"/>
            <a:r>
              <a:rPr lang="fr-CA" b="1" smtClean="0">
                <a:solidFill>
                  <a:srgbClr val="FFC000"/>
                </a:solidFill>
              </a:rPr>
              <a:t>Tụ điện</a:t>
            </a:r>
          </a:p>
        </p:txBody>
      </p:sp>
      <p:sp>
        <p:nvSpPr>
          <p:cNvPr id="23557"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3564"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3565"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3566"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3567"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3568"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3569"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3570"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3572"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3583" name="Rectangle 1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3584" name="Rectangle 112"/>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pPr eaLnBrk="0" hangingPunct="0"/>
            <a:r>
              <a:rPr lang="en-US" sz="1200">
                <a:ea typeface="Times New Roman" pitchFamily="18" charset="0"/>
                <a:cs typeface=".VnTime" pitchFamily="34" charset="0"/>
              </a:rPr>
              <a:t>     </a:t>
            </a:r>
            <a:endParaRPr lang="en-US">
              <a:ea typeface="Times New Roman" pitchFamily="18" charset="0"/>
              <a:cs typeface=".VnTime" pitchFamily="34" charset="0"/>
            </a:endParaRPr>
          </a:p>
        </p:txBody>
      </p:sp>
      <p:sp>
        <p:nvSpPr>
          <p:cNvPr id="23585" name="Rectangle 113"/>
          <p:cNvSpPr>
            <a:spLocks noChangeArrowheads="1"/>
          </p:cNvSpPr>
          <p:nvPr/>
        </p:nvSpPr>
        <p:spPr bwMode="auto">
          <a:xfrm>
            <a:off x="0" y="1543050"/>
            <a:ext cx="9144000" cy="0"/>
          </a:xfrm>
          <a:prstGeom prst="rect">
            <a:avLst/>
          </a:prstGeom>
          <a:noFill/>
          <a:ln w="9525">
            <a:noFill/>
            <a:miter lim="800000"/>
            <a:headEnd/>
            <a:tailEnd/>
          </a:ln>
        </p:spPr>
        <p:txBody>
          <a:bodyPr wrap="none" anchor="ctr">
            <a:spAutoFit/>
          </a:bodyPr>
          <a:lstStyle/>
          <a:p>
            <a:pPr eaLnBrk="0" hangingPunct="0"/>
            <a:r>
              <a:rPr lang="en-US" sz="1200">
                <a:ea typeface="Times New Roman" pitchFamily="18" charset="0"/>
                <a:cs typeface=".VnTime" pitchFamily="34" charset="0"/>
              </a:rPr>
              <a:t> </a:t>
            </a:r>
            <a:r>
              <a:rPr lang="en-US" sz="800">
                <a:ea typeface="Times New Roman" pitchFamily="18" charset="0"/>
                <a:cs typeface=".VnTime" pitchFamily="34" charset="0"/>
              </a:rPr>
              <a:t> </a:t>
            </a:r>
            <a:endParaRPr lang="en-US">
              <a:ea typeface="Times New Roman" pitchFamily="18" charset="0"/>
              <a:cs typeface=".VnTime" pitchFamily="34" charset="0"/>
            </a:endParaRPr>
          </a:p>
        </p:txBody>
      </p:sp>
      <p:sp>
        <p:nvSpPr>
          <p:cNvPr id="23558" name="TextBox 9"/>
          <p:cNvSpPr txBox="1">
            <a:spLocks noChangeArrowheads="1"/>
          </p:cNvSpPr>
          <p:nvPr/>
        </p:nvSpPr>
        <p:spPr bwMode="auto">
          <a:xfrm>
            <a:off x="381000" y="1375753"/>
            <a:ext cx="8382000" cy="1697068"/>
          </a:xfrm>
          <a:prstGeom prst="rect">
            <a:avLst/>
          </a:prstGeom>
          <a:noFill/>
          <a:ln w="9525">
            <a:noFill/>
            <a:miter lim="800000"/>
            <a:headEnd/>
            <a:tailEnd/>
          </a:ln>
        </p:spPr>
        <p:txBody>
          <a:bodyPr>
            <a:spAutoFit/>
          </a:bodyPr>
          <a:lstStyle/>
          <a:p>
            <a:pPr marL="342900" indent="-342900">
              <a:lnSpc>
                <a:spcPct val="110000"/>
              </a:lnSpc>
              <a:buFont typeface="Wingdings" pitchFamily="2" charset="2"/>
              <a:buChar char="Ø"/>
            </a:pPr>
            <a:r>
              <a:rPr lang="en-US" sz="2400" smtClean="0">
                <a:solidFill>
                  <a:srgbClr val="0C0C60"/>
                </a:solidFill>
                <a:latin typeface="Constantia" pitchFamily="18" charset="0"/>
                <a:cs typeface="Times New Roman" pitchFamily="18" charset="0"/>
              </a:rPr>
              <a:t>Tụ </a:t>
            </a:r>
            <a:r>
              <a:rPr lang="en-US" sz="2400">
                <a:solidFill>
                  <a:srgbClr val="0C0C60"/>
                </a:solidFill>
                <a:latin typeface="Constantia" pitchFamily="18" charset="0"/>
                <a:cs typeface="Times New Roman" pitchFamily="18" charset="0"/>
              </a:rPr>
              <a:t>điện là linh kiện thụ động dùng để  nạp và phóng điện tích (có khả năng tích </a:t>
            </a:r>
            <a:r>
              <a:rPr lang="en-US" sz="2400" smtClean="0">
                <a:solidFill>
                  <a:srgbClr val="0C0C60"/>
                </a:solidFill>
                <a:latin typeface="Constantia" pitchFamily="18" charset="0"/>
                <a:cs typeface="Times New Roman" pitchFamily="18" charset="0"/>
              </a:rPr>
              <a:t>và phóng năng lượng). </a:t>
            </a:r>
            <a:r>
              <a:rPr lang="en-US" sz="2400">
                <a:solidFill>
                  <a:srgbClr val="0C0C60"/>
                </a:solidFill>
                <a:latin typeface="Constantia" pitchFamily="18" charset="0"/>
                <a:cs typeface="Times New Roman" pitchFamily="18" charset="0"/>
              </a:rPr>
              <a:t>Nó chặn dòng một chiều nhưng lại cho dòng xoay chiều đi qua. </a:t>
            </a:r>
            <a:endParaRPr lang="en-US" sz="2400" smtClean="0">
              <a:solidFill>
                <a:srgbClr val="0C0C60"/>
              </a:solidFill>
              <a:latin typeface="Constantia" pitchFamily="18" charset="0"/>
              <a:cs typeface="Times New Roman" pitchFamily="18" charset="0"/>
            </a:endParaRPr>
          </a:p>
          <a:p>
            <a:pPr marL="342900" indent="-342900">
              <a:lnSpc>
                <a:spcPct val="110000"/>
              </a:lnSpc>
              <a:buFont typeface="Wingdings" pitchFamily="2" charset="2"/>
              <a:buChar char="Ø"/>
            </a:pPr>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Ký hiệu và hình dạng thực tế</a:t>
            </a:r>
            <a:endParaRPr lang="en-US" sz="2400">
              <a:solidFill>
                <a:srgbClr val="0C0C60"/>
              </a:solidFill>
              <a:latin typeface="Constantia" pitchFamily="18" charset="0"/>
              <a:cs typeface="Times New Roman" pitchFamily="18" charset="0"/>
            </a:endParaRPr>
          </a:p>
        </p:txBody>
      </p:sp>
      <p:grpSp>
        <p:nvGrpSpPr>
          <p:cNvPr id="2" name="Group 1"/>
          <p:cNvGrpSpPr/>
          <p:nvPr/>
        </p:nvGrpSpPr>
        <p:grpSpPr>
          <a:xfrm>
            <a:off x="628973" y="2844074"/>
            <a:ext cx="8068713" cy="3672316"/>
            <a:chOff x="567845" y="2492760"/>
            <a:chExt cx="8068713" cy="3672316"/>
          </a:xfrm>
        </p:grpSpPr>
        <p:pic>
          <p:nvPicPr>
            <p:cNvPr id="23554" name="Picture 86" descr="NTC_Thermistor"/>
            <p:cNvPicPr>
              <a:picLocks noChangeAspect="1" noChangeArrowheads="1"/>
            </p:cNvPicPr>
            <p:nvPr/>
          </p:nvPicPr>
          <p:blipFill>
            <a:blip r:embed="rId2"/>
            <a:srcRect/>
            <a:stretch>
              <a:fillRect/>
            </a:stretch>
          </p:blipFill>
          <p:spPr bwMode="auto">
            <a:xfrm>
              <a:off x="6019800" y="4412476"/>
              <a:ext cx="1752600" cy="1752600"/>
            </a:xfrm>
            <a:prstGeom prst="rect">
              <a:avLst/>
            </a:prstGeom>
            <a:noFill/>
            <a:ln w="9525">
              <a:noFill/>
              <a:miter lim="800000"/>
              <a:headEnd/>
              <a:tailEnd/>
            </a:ln>
          </p:spPr>
        </p:pic>
        <p:pic>
          <p:nvPicPr>
            <p:cNvPr id="23560" name="Picture 87" descr="High_Voltage_Ceramic_Capacitor"/>
            <p:cNvPicPr>
              <a:picLocks noChangeAspect="1" noChangeArrowheads="1"/>
            </p:cNvPicPr>
            <p:nvPr/>
          </p:nvPicPr>
          <p:blipFill>
            <a:blip r:embed="rId3"/>
            <a:srcRect/>
            <a:stretch>
              <a:fillRect/>
            </a:stretch>
          </p:blipFill>
          <p:spPr bwMode="auto">
            <a:xfrm>
              <a:off x="7188758" y="2492760"/>
              <a:ext cx="1447800" cy="1447800"/>
            </a:xfrm>
            <a:prstGeom prst="rect">
              <a:avLst/>
            </a:prstGeom>
            <a:noFill/>
            <a:ln w="9525">
              <a:noFill/>
              <a:miter lim="800000"/>
              <a:headEnd/>
              <a:tailEnd/>
            </a:ln>
          </p:spPr>
        </p:pic>
        <p:sp>
          <p:nvSpPr>
            <p:cNvPr id="23571" name="TextBox 110"/>
            <p:cNvSpPr txBox="1">
              <a:spLocks noChangeArrowheads="1"/>
            </p:cNvSpPr>
            <p:nvPr/>
          </p:nvSpPr>
          <p:spPr bwMode="auto">
            <a:xfrm>
              <a:off x="685800" y="4656351"/>
              <a:ext cx="3505200" cy="800219"/>
            </a:xfrm>
            <a:prstGeom prst="rect">
              <a:avLst/>
            </a:prstGeom>
            <a:noFill/>
            <a:ln w="9525">
              <a:noFill/>
              <a:miter lim="800000"/>
              <a:headEnd/>
              <a:tailEnd/>
            </a:ln>
          </p:spPr>
          <p:txBody>
            <a:bodyPr wrap="square">
              <a:spAutoFit/>
            </a:bodyPr>
            <a:lstStyle/>
            <a:p>
              <a:pPr algn="ctr"/>
              <a:r>
                <a:rPr lang="en-US" sz="1600" b="1" i="1">
                  <a:solidFill>
                    <a:srgbClr val="0C0C60"/>
                  </a:solidFill>
                  <a:latin typeface="Constantia" pitchFamily="18" charset="0"/>
                </a:rPr>
                <a:t>Ký hiệu và hình dáng thực tế của một số loại tụ điện</a:t>
              </a:r>
            </a:p>
            <a:p>
              <a:endParaRPr lang="en-US" sz="1400" b="1">
                <a:solidFill>
                  <a:srgbClr val="0C0C60"/>
                </a:solidFill>
                <a:latin typeface="Times New Roman" pitchFamily="18" charset="0"/>
                <a:cs typeface="Times New Roman" pitchFamily="18" charset="0"/>
              </a:endParaRPr>
            </a:p>
          </p:txBody>
        </p:sp>
        <p:pic>
          <p:nvPicPr>
            <p:cNvPr id="23575" name="Picture 104"/>
            <p:cNvPicPr>
              <a:picLocks noChangeAspect="1" noChangeArrowheads="1"/>
            </p:cNvPicPr>
            <p:nvPr/>
          </p:nvPicPr>
          <p:blipFill>
            <a:blip r:embed="rId4"/>
            <a:srcRect/>
            <a:stretch>
              <a:fillRect/>
            </a:stretch>
          </p:blipFill>
          <p:spPr bwMode="auto">
            <a:xfrm>
              <a:off x="4876800" y="2752445"/>
              <a:ext cx="1905000" cy="1905000"/>
            </a:xfrm>
            <a:prstGeom prst="rect">
              <a:avLst/>
            </a:prstGeom>
            <a:noFill/>
            <a:ln w="9525">
              <a:noFill/>
              <a:miter lim="800000"/>
              <a:headEnd/>
              <a:tailEnd/>
            </a:ln>
          </p:spPr>
        </p:pic>
        <p:pic>
          <p:nvPicPr>
            <p:cNvPr id="23576" name="Picture 88" descr="TS02A_Metallized_Polyester_Film_Capacitor-AC"/>
            <p:cNvPicPr>
              <a:picLocks noChangeAspect="1" noChangeArrowheads="1"/>
            </p:cNvPicPr>
            <p:nvPr/>
          </p:nvPicPr>
          <p:blipFill>
            <a:blip r:embed="rId5"/>
            <a:srcRect/>
            <a:stretch>
              <a:fillRect/>
            </a:stretch>
          </p:blipFill>
          <p:spPr bwMode="auto">
            <a:xfrm>
              <a:off x="7565571" y="4034971"/>
              <a:ext cx="914400" cy="835025"/>
            </a:xfrm>
            <a:prstGeom prst="rect">
              <a:avLst/>
            </a:prstGeom>
            <a:noFill/>
            <a:ln w="9525">
              <a:noFill/>
              <a:miter lim="800000"/>
              <a:headEnd/>
              <a:tailEnd/>
            </a:ln>
          </p:spPr>
        </p:pic>
        <p:pic>
          <p:nvPicPr>
            <p:cNvPr id="23577" name="Picture 92" descr="TS15_Ceramic_Capacitor"/>
            <p:cNvPicPr>
              <a:picLocks noChangeAspect="1" noChangeArrowheads="1"/>
            </p:cNvPicPr>
            <p:nvPr/>
          </p:nvPicPr>
          <p:blipFill>
            <a:blip r:embed="rId6"/>
            <a:srcRect/>
            <a:stretch>
              <a:fillRect/>
            </a:stretch>
          </p:blipFill>
          <p:spPr bwMode="auto">
            <a:xfrm>
              <a:off x="5029200" y="4891767"/>
              <a:ext cx="685800" cy="785813"/>
            </a:xfrm>
            <a:prstGeom prst="rect">
              <a:avLst/>
            </a:prstGeom>
            <a:noFill/>
            <a:ln w="9525">
              <a:noFill/>
              <a:miter lim="800000"/>
              <a:headEnd/>
              <a:tailEnd/>
            </a:ln>
          </p:spPr>
        </p:pic>
        <p:pic>
          <p:nvPicPr>
            <p:cNvPr id="34818" name="Picture 2" descr="C:\Users\Administrator\Desktop\download (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845" y="3057525"/>
              <a:ext cx="3105150" cy="1085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6959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B91D1254-3CF4-42C4-BBF4-04BB3F637820}" type="slidenum">
              <a:rPr lang="fr-CA"/>
              <a:pPr>
                <a:defRPr/>
              </a:pPr>
              <a:t>12</a:t>
            </a:fld>
            <a:endParaRPr lang="fr-CA"/>
          </a:p>
        </p:txBody>
      </p:sp>
      <p:sp>
        <p:nvSpPr>
          <p:cNvPr id="1029" name="Titre 3"/>
          <p:cNvSpPr>
            <a:spLocks noGrp="1"/>
          </p:cNvSpPr>
          <p:nvPr>
            <p:ph type="title"/>
          </p:nvPr>
        </p:nvSpPr>
        <p:spPr>
          <a:xfrm>
            <a:off x="375827" y="391886"/>
            <a:ext cx="8229600" cy="832783"/>
          </a:xfrm>
        </p:spPr>
        <p:txBody>
          <a:bodyPr>
            <a:normAutofit/>
          </a:bodyPr>
          <a:lstStyle/>
          <a:p>
            <a:r>
              <a:rPr lang="fr-CA" b="1">
                <a:solidFill>
                  <a:srgbClr val="FFC000"/>
                </a:solidFill>
              </a:rPr>
              <a:t>Tụ điện</a:t>
            </a:r>
            <a:endParaRPr lang="fr-CA" b="1" smtClean="0">
              <a:solidFill>
                <a:schemeClr val="bg1"/>
              </a:solidFill>
              <a:latin typeface="Times New Roman" pitchFamily="18" charset="0"/>
            </a:endParaRPr>
          </a:p>
        </p:txBody>
      </p:sp>
      <p:sp>
        <p:nvSpPr>
          <p:cNvPr id="1030"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1032"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1033"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1034"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1035"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1036"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1037"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1038"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1039"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mc:AlternateContent xmlns:mc="http://schemas.openxmlformats.org/markup-compatibility/2006" xmlns:a14="http://schemas.microsoft.com/office/drawing/2010/main">
        <mc:Choice Requires="a14">
          <p:sp>
            <p:nvSpPr>
              <p:cNvPr id="1040" name="TextBox 21"/>
              <p:cNvSpPr txBox="1">
                <a:spLocks noChangeArrowheads="1"/>
              </p:cNvSpPr>
              <p:nvPr/>
            </p:nvSpPr>
            <p:spPr bwMode="auto">
              <a:xfrm>
                <a:off x="343170" y="1289983"/>
                <a:ext cx="8534400" cy="3946337"/>
              </a:xfrm>
              <a:prstGeom prst="rect">
                <a:avLst/>
              </a:prstGeom>
              <a:noFill/>
              <a:ln w="9525">
                <a:noFill/>
                <a:miter lim="800000"/>
                <a:headEnd/>
                <a:tailEnd/>
              </a:ln>
            </p:spPr>
            <p:txBody>
              <a:bodyPr>
                <a:spAutoFit/>
              </a:bodyPr>
              <a:lstStyle/>
              <a:p>
                <a:pPr marL="342900" indent="-342900">
                  <a:lnSpc>
                    <a:spcPct val="110000"/>
                  </a:lnSpc>
                  <a:buFont typeface="Wingdings" pitchFamily="2" charset="2"/>
                  <a:buChar char="Ø"/>
                </a:pPr>
                <a:r>
                  <a:rPr lang="en-US" sz="2400" smtClean="0">
                    <a:solidFill>
                      <a:srgbClr val="0C0C60"/>
                    </a:solidFill>
                    <a:latin typeface="Constantia" pitchFamily="18" charset="0"/>
                    <a:cs typeface="Times New Roman" pitchFamily="18" charset="0"/>
                  </a:rPr>
                  <a:t>Cấu tạo của tụ điện gồm 2 tấm dẫn điện được cách điện với nhau bằng một lớp điện môi.</a:t>
                </a:r>
              </a:p>
              <a:p>
                <a:pPr marL="342900" indent="-342900">
                  <a:lnSpc>
                    <a:spcPct val="110000"/>
                  </a:lnSpc>
                  <a:buFont typeface="Wingdings" pitchFamily="2" charset="2"/>
                  <a:buChar char="Ø"/>
                </a:pPr>
                <a:r>
                  <a:rPr lang="en-US" sz="2400" smtClean="0">
                    <a:solidFill>
                      <a:srgbClr val="0C0C60"/>
                    </a:solidFill>
                    <a:latin typeface="Constantia" pitchFamily="18" charset="0"/>
                    <a:cs typeface="Times New Roman" pitchFamily="18" charset="0"/>
                  </a:rPr>
                  <a:t>Khi </a:t>
                </a:r>
                <a:r>
                  <a:rPr lang="en-US" sz="2400">
                    <a:solidFill>
                      <a:srgbClr val="0C0C60"/>
                    </a:solidFill>
                    <a:latin typeface="Constantia" pitchFamily="18" charset="0"/>
                    <a:cs typeface="Times New Roman" pitchFamily="18" charset="0"/>
                  </a:rPr>
                  <a:t>đó điện dung của tụ được tính bằng công </a:t>
                </a:r>
                <a:r>
                  <a:rPr lang="en-US" sz="2400" smtClean="0">
                    <a:solidFill>
                      <a:srgbClr val="0C0C60"/>
                    </a:solidFill>
                    <a:latin typeface="Constantia" pitchFamily="18" charset="0"/>
                    <a:cs typeface="Times New Roman" pitchFamily="18" charset="0"/>
                  </a:rPr>
                  <a:t>thức:</a:t>
                </a:r>
                <a14:m>
                  <m:oMath xmlns:m="http://schemas.openxmlformats.org/officeDocument/2006/math">
                    <m:r>
                      <a:rPr lang="en-US" sz="2400" b="0" i="1" smtClean="0">
                        <a:solidFill>
                          <a:srgbClr val="0C0C60"/>
                        </a:solidFill>
                        <a:latin typeface="Cambria Math"/>
                        <a:cs typeface="Times New Roman" pitchFamily="18" charset="0"/>
                      </a:rPr>
                      <m:t>𝐶</m:t>
                    </m:r>
                    <m:r>
                      <a:rPr lang="en-US" sz="2400" b="0" i="1" smtClean="0">
                        <a:solidFill>
                          <a:srgbClr val="0C0C60"/>
                        </a:solidFill>
                        <a:latin typeface="Cambria Math"/>
                        <a:cs typeface="Times New Roman" pitchFamily="18" charset="0"/>
                      </a:rPr>
                      <m:t>=</m:t>
                    </m:r>
                    <m:r>
                      <a:rPr lang="en-US" sz="2400" b="0" i="1" smtClean="0">
                        <a:solidFill>
                          <a:srgbClr val="0C0C60"/>
                        </a:solidFill>
                        <a:latin typeface="Cambria Math"/>
                        <a:ea typeface="Cambria Math"/>
                        <a:cs typeface="Times New Roman" pitchFamily="18" charset="0"/>
                      </a:rPr>
                      <m:t>𝜀</m:t>
                    </m:r>
                    <m:f>
                      <m:fPr>
                        <m:ctrlPr>
                          <a:rPr lang="en-US" sz="2400" b="0" i="1" smtClean="0">
                            <a:solidFill>
                              <a:srgbClr val="0C0C60"/>
                            </a:solidFill>
                            <a:latin typeface="Cambria Math"/>
                            <a:ea typeface="Cambria Math"/>
                            <a:cs typeface="Times New Roman" pitchFamily="18" charset="0"/>
                          </a:rPr>
                        </m:ctrlPr>
                      </m:fPr>
                      <m:num>
                        <m:r>
                          <a:rPr lang="en-US" sz="2400" b="0" i="1" smtClean="0">
                            <a:solidFill>
                              <a:srgbClr val="0C0C60"/>
                            </a:solidFill>
                            <a:latin typeface="Cambria Math"/>
                            <a:ea typeface="Cambria Math"/>
                            <a:cs typeface="Times New Roman" pitchFamily="18" charset="0"/>
                          </a:rPr>
                          <m:t>𝑆</m:t>
                        </m:r>
                      </m:num>
                      <m:den>
                        <m:r>
                          <a:rPr lang="en-US" sz="2400" b="0" i="1" smtClean="0">
                            <a:solidFill>
                              <a:srgbClr val="0C0C60"/>
                            </a:solidFill>
                            <a:latin typeface="Cambria Math"/>
                            <a:ea typeface="Cambria Math"/>
                            <a:cs typeface="Times New Roman" pitchFamily="18" charset="0"/>
                          </a:rPr>
                          <m:t>𝑑</m:t>
                        </m:r>
                      </m:den>
                    </m:f>
                  </m:oMath>
                </a14:m>
                <a:endParaRPr lang="en-US" sz="2400" smtClean="0">
                  <a:solidFill>
                    <a:srgbClr val="0C0C60"/>
                  </a:solidFill>
                  <a:latin typeface="Constantia" pitchFamily="18" charset="0"/>
                  <a:cs typeface="Times New Roman" pitchFamily="18" charset="0"/>
                </a:endParaRPr>
              </a:p>
              <a:p>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	trong </a:t>
                </a:r>
                <a:r>
                  <a:rPr lang="en-US" sz="2400">
                    <a:solidFill>
                      <a:srgbClr val="0C0C60"/>
                    </a:solidFill>
                    <a:latin typeface="Constantia" pitchFamily="18" charset="0"/>
                    <a:cs typeface="Times New Roman" pitchFamily="18" charset="0"/>
                  </a:rPr>
                  <a:t>đó: ɛ là hằng số điện môi</a:t>
                </a:r>
              </a:p>
              <a:p>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    S </a:t>
                </a:r>
                <a:r>
                  <a:rPr lang="en-US" sz="2400">
                    <a:solidFill>
                      <a:srgbClr val="0C0C60"/>
                    </a:solidFill>
                    <a:latin typeface="Constantia" pitchFamily="18" charset="0"/>
                    <a:cs typeface="Times New Roman" pitchFamily="18" charset="0"/>
                  </a:rPr>
                  <a:t>là tiết diện hiệu dụng của bản cực tụ</a:t>
                </a:r>
              </a:p>
              <a:p>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     </a:t>
                </a:r>
                <a:r>
                  <a:rPr lang="en-US" sz="2400">
                    <a:solidFill>
                      <a:srgbClr val="0C0C60"/>
                    </a:solidFill>
                    <a:latin typeface="Constantia" pitchFamily="18" charset="0"/>
                    <a:cs typeface="Times New Roman" pitchFamily="18" charset="0"/>
                  </a:rPr>
                  <a:t>d là khoảng cách giữa hai bản cực tụ</a:t>
                </a:r>
              </a:p>
              <a:p>
                <a:r>
                  <a:rPr lang="en-US" sz="2400" smtClean="0">
                    <a:solidFill>
                      <a:srgbClr val="0C0C60"/>
                    </a:solidFill>
                    <a:latin typeface="Constantia" pitchFamily="18" charset="0"/>
                    <a:cs typeface="Times New Roman" pitchFamily="18" charset="0"/>
                  </a:rPr>
                  <a:t> </a:t>
                </a:r>
              </a:p>
              <a:p>
                <a:pPr>
                  <a:lnSpc>
                    <a:spcPct val="110000"/>
                  </a:lnSpc>
                </a:pPr>
                <a:r>
                  <a:rPr lang="en-US" sz="2000" smtClean="0">
                    <a:solidFill>
                      <a:srgbClr val="0C0C60"/>
                    </a:solidFill>
                    <a:latin typeface="Constantia" pitchFamily="18" charset="0"/>
                    <a:cs typeface="Times New Roman" pitchFamily="18" charset="0"/>
                  </a:rPr>
                  <a:t>	</a:t>
                </a:r>
                <a:endParaRPr lang="en-US" sz="2000">
                  <a:solidFill>
                    <a:srgbClr val="0C0C60"/>
                  </a:solidFill>
                  <a:latin typeface="Constantia" pitchFamily="18" charset="0"/>
                  <a:cs typeface="Times New Roman" pitchFamily="18" charset="0"/>
                </a:endParaRPr>
              </a:p>
              <a:p>
                <a:pPr>
                  <a:lnSpc>
                    <a:spcPct val="110000"/>
                  </a:lnSpc>
                </a:pPr>
                <a:r>
                  <a:rPr lang="en-US" sz="2000">
                    <a:solidFill>
                      <a:srgbClr val="0C0C60"/>
                    </a:solidFill>
                    <a:latin typeface="Constantia" pitchFamily="18" charset="0"/>
                    <a:cs typeface="Times New Roman" pitchFamily="18" charset="0"/>
                  </a:rPr>
                  <a:t> </a:t>
                </a:r>
              </a:p>
              <a:p>
                <a:endParaRPr lang="en-US" sz="2000">
                  <a:solidFill>
                    <a:srgbClr val="0C0C60"/>
                  </a:solidFill>
                  <a:latin typeface="Constantia" pitchFamily="18" charset="0"/>
                  <a:cs typeface="Times New Roman" pitchFamily="18" charset="0"/>
                </a:endParaRPr>
              </a:p>
            </p:txBody>
          </p:sp>
        </mc:Choice>
        <mc:Fallback xmlns="">
          <p:sp>
            <p:nvSpPr>
              <p:cNvPr id="1040" name="TextBox 21"/>
              <p:cNvSpPr txBox="1">
                <a:spLocks noRot="1" noChangeAspect="1" noMove="1" noResize="1" noEditPoints="1" noAdjustHandles="1" noChangeArrowheads="1" noChangeShapeType="1" noTextEdit="1"/>
              </p:cNvSpPr>
              <p:nvPr/>
            </p:nvSpPr>
            <p:spPr bwMode="auto">
              <a:xfrm>
                <a:off x="343170" y="1289983"/>
                <a:ext cx="8534400" cy="3946337"/>
              </a:xfrm>
              <a:prstGeom prst="rect">
                <a:avLst/>
              </a:prstGeom>
              <a:blipFill rotWithShape="1">
                <a:blip r:embed="rId2"/>
                <a:stretch>
                  <a:fillRect l="-1071" t="-773" b="-1855"/>
                </a:stretch>
              </a:blipFill>
              <a:ln w="9525">
                <a:noFill/>
                <a:miter lim="800000"/>
                <a:headEnd/>
                <a:tailEnd/>
              </a:ln>
            </p:spPr>
            <p:txBody>
              <a:bodyPr/>
              <a:lstStyle/>
              <a:p>
                <a:r>
                  <a:rPr lang="en-US">
                    <a:noFill/>
                  </a:rPr>
                  <a:t> </a:t>
                </a:r>
              </a:p>
            </p:txBody>
          </p:sp>
        </mc:Fallback>
      </mc:AlternateContent>
      <p:pic>
        <p:nvPicPr>
          <p:cNvPr id="1044" name="Picture 87"/>
          <p:cNvPicPr>
            <a:picLocks noChangeAspect="1" noChangeArrowheads="1"/>
          </p:cNvPicPr>
          <p:nvPr/>
        </p:nvPicPr>
        <p:blipFill>
          <a:blip r:embed="rId3"/>
          <a:srcRect r="23470" b="12590"/>
          <a:stretch>
            <a:fillRect/>
          </a:stretch>
        </p:blipFill>
        <p:spPr bwMode="auto">
          <a:xfrm>
            <a:off x="6141112" y="3843183"/>
            <a:ext cx="2725572" cy="2895046"/>
          </a:xfrm>
          <a:prstGeom prst="rect">
            <a:avLst/>
          </a:prstGeom>
          <a:noFill/>
          <a:ln w="9525">
            <a:noFill/>
            <a:miter lim="800000"/>
            <a:headEnd/>
            <a:tailEnd/>
          </a:ln>
        </p:spPr>
      </p:pic>
      <p:sp>
        <p:nvSpPr>
          <p:cNvPr id="1043" name="TextBox 21"/>
          <p:cNvSpPr txBox="1">
            <a:spLocks noChangeArrowheads="1"/>
          </p:cNvSpPr>
          <p:nvPr/>
        </p:nvSpPr>
        <p:spPr bwMode="auto">
          <a:xfrm>
            <a:off x="130629" y="3875840"/>
            <a:ext cx="5905230" cy="3508653"/>
          </a:xfrm>
          <a:prstGeom prst="rect">
            <a:avLst/>
          </a:prstGeom>
          <a:noFill/>
          <a:ln w="9525">
            <a:noFill/>
            <a:miter lim="800000"/>
            <a:headEnd/>
            <a:tailEnd/>
          </a:ln>
        </p:spPr>
        <p:txBody>
          <a:bodyPr wrap="square">
            <a:spAutoFit/>
          </a:bodyPr>
          <a:lstStyle/>
          <a:p>
            <a:pPr marL="347663" indent="-347663">
              <a:buFont typeface="Wingdings" pitchFamily="2" charset="2"/>
              <a:buChar char="Ø"/>
            </a:pPr>
            <a:r>
              <a:rPr lang="en-US" sz="2400">
                <a:solidFill>
                  <a:srgbClr val="0C0C60"/>
                </a:solidFill>
                <a:latin typeface="Constantia" pitchFamily="18" charset="0"/>
                <a:cs typeface="Times New Roman" pitchFamily="18" charset="0"/>
              </a:rPr>
              <a:t>Đơn vị tính độ lớn của điện dung là Fara nhưng trên thực tế đây là giá trị rất lớn nên người ta thường dùng ước số của Fara là:	</a:t>
            </a:r>
          </a:p>
          <a:p>
            <a:r>
              <a:rPr lang="en-US" sz="2400">
                <a:solidFill>
                  <a:srgbClr val="0C0C60"/>
                </a:solidFill>
                <a:latin typeface="Constantia" pitchFamily="18" charset="0"/>
                <a:cs typeface="Times New Roman" pitchFamily="18" charset="0"/>
              </a:rPr>
              <a:t>	</a:t>
            </a:r>
            <a:r>
              <a:rPr lang="en-US" sz="2000" smtClean="0">
                <a:solidFill>
                  <a:srgbClr val="0C0C60"/>
                </a:solidFill>
                <a:latin typeface="Constantia" pitchFamily="18" charset="0"/>
                <a:cs typeface="Times New Roman" pitchFamily="18" charset="0"/>
              </a:rPr>
              <a:t>MicroFara:  </a:t>
            </a:r>
            <a:r>
              <a:rPr lang="en-US" sz="2000">
                <a:solidFill>
                  <a:srgbClr val="FF9933"/>
                </a:solidFill>
                <a:latin typeface="Constantia" pitchFamily="18" charset="0"/>
                <a:cs typeface="Times New Roman" pitchFamily="18" charset="0"/>
              </a:rPr>
              <a:t>1µF = 10</a:t>
            </a:r>
            <a:r>
              <a:rPr lang="en-US" sz="2000" baseline="30000">
                <a:solidFill>
                  <a:srgbClr val="FF9933"/>
                </a:solidFill>
                <a:latin typeface="Constantia" pitchFamily="18" charset="0"/>
                <a:cs typeface="Times New Roman" pitchFamily="18" charset="0"/>
              </a:rPr>
              <a:t>-6</a:t>
            </a:r>
            <a:r>
              <a:rPr lang="en-US" sz="2000">
                <a:solidFill>
                  <a:srgbClr val="FF9933"/>
                </a:solidFill>
                <a:latin typeface="Constantia" pitchFamily="18" charset="0"/>
                <a:cs typeface="Times New Roman" pitchFamily="18" charset="0"/>
              </a:rPr>
              <a:t> F          		</a:t>
            </a:r>
            <a:r>
              <a:rPr lang="en-US" sz="2000" smtClean="0">
                <a:solidFill>
                  <a:srgbClr val="0C0C60"/>
                </a:solidFill>
                <a:latin typeface="Constantia" pitchFamily="18" charset="0"/>
                <a:cs typeface="Times New Roman" pitchFamily="18" charset="0"/>
              </a:rPr>
              <a:t>NanoFara:   </a:t>
            </a:r>
            <a:r>
              <a:rPr lang="en-US" sz="2000" smtClean="0">
                <a:solidFill>
                  <a:srgbClr val="FF9933"/>
                </a:solidFill>
                <a:latin typeface="Constantia" pitchFamily="18" charset="0"/>
                <a:cs typeface="Times New Roman" pitchFamily="18" charset="0"/>
              </a:rPr>
              <a:t>1nF </a:t>
            </a:r>
            <a:r>
              <a:rPr lang="en-US" sz="2000">
                <a:solidFill>
                  <a:srgbClr val="FF9933"/>
                </a:solidFill>
                <a:latin typeface="Constantia" pitchFamily="18" charset="0"/>
                <a:cs typeface="Times New Roman" pitchFamily="18" charset="0"/>
              </a:rPr>
              <a:t>= 10</a:t>
            </a:r>
            <a:r>
              <a:rPr lang="en-US" sz="2000" baseline="30000">
                <a:solidFill>
                  <a:srgbClr val="FF9933"/>
                </a:solidFill>
                <a:latin typeface="Constantia" pitchFamily="18" charset="0"/>
                <a:cs typeface="Times New Roman" pitchFamily="18" charset="0"/>
              </a:rPr>
              <a:t>-9</a:t>
            </a:r>
            <a:r>
              <a:rPr lang="en-US" sz="2000">
                <a:solidFill>
                  <a:srgbClr val="FF9933"/>
                </a:solidFill>
                <a:latin typeface="Constantia" pitchFamily="18" charset="0"/>
                <a:cs typeface="Times New Roman" pitchFamily="18" charset="0"/>
              </a:rPr>
              <a:t> F	</a:t>
            </a:r>
          </a:p>
          <a:p>
            <a:r>
              <a:rPr lang="en-US" sz="2000">
                <a:solidFill>
                  <a:srgbClr val="FF9933"/>
                </a:solidFill>
                <a:latin typeface="Constantia" pitchFamily="18" charset="0"/>
                <a:cs typeface="Times New Roman" pitchFamily="18" charset="0"/>
              </a:rPr>
              <a:t>	</a:t>
            </a:r>
            <a:r>
              <a:rPr lang="en-US" sz="2000" smtClean="0">
                <a:solidFill>
                  <a:srgbClr val="0C0C60"/>
                </a:solidFill>
                <a:latin typeface="Constantia" pitchFamily="18" charset="0"/>
                <a:cs typeface="Times New Roman" pitchFamily="18" charset="0"/>
              </a:rPr>
              <a:t>PicoFara:     </a:t>
            </a:r>
            <a:r>
              <a:rPr lang="en-US" sz="2000" smtClean="0">
                <a:solidFill>
                  <a:srgbClr val="FF9933"/>
                </a:solidFill>
                <a:latin typeface="Constantia" pitchFamily="18" charset="0"/>
                <a:cs typeface="Times New Roman" pitchFamily="18" charset="0"/>
              </a:rPr>
              <a:t>1pF </a:t>
            </a:r>
            <a:r>
              <a:rPr lang="en-US" sz="2000">
                <a:solidFill>
                  <a:srgbClr val="FF9933"/>
                </a:solidFill>
                <a:latin typeface="Constantia" pitchFamily="18" charset="0"/>
                <a:cs typeface="Times New Roman" pitchFamily="18" charset="0"/>
              </a:rPr>
              <a:t>= 10</a:t>
            </a:r>
            <a:r>
              <a:rPr lang="en-US" sz="2000" baseline="30000">
                <a:solidFill>
                  <a:srgbClr val="FF9933"/>
                </a:solidFill>
                <a:latin typeface="Constantia" pitchFamily="18" charset="0"/>
                <a:cs typeface="Times New Roman" pitchFamily="18" charset="0"/>
              </a:rPr>
              <a:t>-12</a:t>
            </a:r>
            <a:r>
              <a:rPr lang="en-US" sz="2000">
                <a:solidFill>
                  <a:srgbClr val="FF9933"/>
                </a:solidFill>
                <a:latin typeface="Constantia" pitchFamily="18" charset="0"/>
                <a:cs typeface="Times New Roman" pitchFamily="18" charset="0"/>
              </a:rPr>
              <a:t> F</a:t>
            </a:r>
          </a:p>
          <a:p>
            <a:endParaRPr lang="en-US" sz="1800">
              <a:solidFill>
                <a:srgbClr val="0C0C60"/>
              </a:solidFill>
              <a:latin typeface="Constantia" pitchFamily="18" charset="0"/>
              <a:cs typeface="Times New Roman" pitchFamily="18" charset="0"/>
            </a:endParaRPr>
          </a:p>
          <a:p>
            <a:r>
              <a:rPr lang="en-US" sz="1800">
                <a:solidFill>
                  <a:srgbClr val="0C0C60"/>
                </a:solidFill>
                <a:latin typeface="Constantia" pitchFamily="18" charset="0"/>
                <a:cs typeface="Times New Roman" pitchFamily="18" charset="0"/>
              </a:rPr>
              <a:t> </a:t>
            </a:r>
          </a:p>
          <a:p>
            <a:endParaRPr lang="en-US" sz="1800" b="1">
              <a:solidFill>
                <a:srgbClr val="0C0C60"/>
              </a:solidFill>
              <a:latin typeface="Times New Roman" pitchFamily="18" charset="0"/>
              <a:cs typeface="Times New Roman" pitchFamily="18" charset="0"/>
            </a:endParaRPr>
          </a:p>
        </p:txBody>
      </p:sp>
    </p:spTree>
    <p:extLst>
      <p:ext uri="{BB962C8B-B14F-4D97-AF65-F5344CB8AC3E}">
        <p14:creationId xmlns:p14="http://schemas.microsoft.com/office/powerpoint/2010/main" val="2185588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3"/>
                                        </p:tgtEl>
                                        <p:attrNameLst>
                                          <p:attrName>style.visibility</p:attrName>
                                        </p:attrNameLst>
                                      </p:cBhvr>
                                      <p:to>
                                        <p:strVal val="visible"/>
                                      </p:to>
                                    </p:set>
                                    <p:animEffect transition="in" filter="blinds(horizontal)">
                                      <p:cBhvr>
                                        <p:cTn id="7"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A8A8B68E-456F-4FAA-8818-7AAEB647FA62}" type="slidenum">
              <a:rPr lang="fr-CA"/>
              <a:pPr>
                <a:defRPr/>
              </a:pPr>
              <a:t>13</a:t>
            </a:fld>
            <a:endParaRPr lang="fr-CA"/>
          </a:p>
        </p:txBody>
      </p:sp>
      <p:sp>
        <p:nvSpPr>
          <p:cNvPr id="27652"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7654"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7655"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7656"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57"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58"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59"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60"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7661"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7662" name="TextBox 21"/>
          <p:cNvSpPr txBox="1">
            <a:spLocks noChangeArrowheads="1"/>
          </p:cNvSpPr>
          <p:nvPr/>
        </p:nvSpPr>
        <p:spPr bwMode="auto">
          <a:xfrm>
            <a:off x="381000" y="1612880"/>
            <a:ext cx="4953000" cy="3637919"/>
          </a:xfrm>
          <a:prstGeom prst="rect">
            <a:avLst/>
          </a:prstGeom>
          <a:noFill/>
          <a:ln w="9525">
            <a:noFill/>
            <a:miter lim="800000"/>
            <a:headEnd/>
            <a:tailEnd/>
          </a:ln>
        </p:spPr>
        <p:txBody>
          <a:bodyPr wrap="square">
            <a:spAutoFit/>
          </a:bodyPr>
          <a:lstStyle/>
          <a:p>
            <a:pPr marL="342900" indent="-342900">
              <a:lnSpc>
                <a:spcPct val="120000"/>
              </a:lnSpc>
              <a:buFont typeface="Wingdings" pitchFamily="2" charset="2"/>
              <a:buChar char="Ø"/>
            </a:pPr>
            <a:r>
              <a:rPr lang="en-US" sz="2400" smtClean="0">
                <a:solidFill>
                  <a:srgbClr val="C00000"/>
                </a:solidFill>
                <a:latin typeface="Constantia" pitchFamily="18" charset="0"/>
                <a:cs typeface="Times New Roman" pitchFamily="18" charset="0"/>
              </a:rPr>
              <a:t>Đọc </a:t>
            </a:r>
            <a:r>
              <a:rPr lang="en-US" sz="2400">
                <a:solidFill>
                  <a:srgbClr val="C00000"/>
                </a:solidFill>
                <a:latin typeface="Constantia" pitchFamily="18" charset="0"/>
                <a:cs typeface="Times New Roman" pitchFamily="18" charset="0"/>
              </a:rPr>
              <a:t>trực tiếp: </a:t>
            </a:r>
            <a:r>
              <a:rPr lang="en-US" sz="2400">
                <a:solidFill>
                  <a:srgbClr val="0C0C60"/>
                </a:solidFill>
                <a:latin typeface="Constantia" pitchFamily="18" charset="0"/>
                <a:cs typeface="Times New Roman" pitchFamily="18" charset="0"/>
              </a:rPr>
              <a:t>áp dụng cho tụ hóa. Kích thước đủ lớn để ghi đầy đủ các thông số: điện dung, điện áp làm việc, dải nhiệt độ ….</a:t>
            </a:r>
          </a:p>
          <a:p>
            <a:pPr marL="342900" indent="-342900">
              <a:lnSpc>
                <a:spcPct val="120000"/>
              </a:lnSpc>
              <a:buFont typeface="Wingdings" pitchFamily="2" charset="2"/>
              <a:buChar char="Ø"/>
            </a:pPr>
            <a:r>
              <a:rPr lang="en-US" sz="2400" smtClean="0">
                <a:solidFill>
                  <a:srgbClr val="C00000"/>
                </a:solidFill>
                <a:latin typeface="Constantia" pitchFamily="18" charset="0"/>
                <a:cs typeface="Times New Roman" pitchFamily="18" charset="0"/>
              </a:rPr>
              <a:t>Đọc </a:t>
            </a:r>
            <a:r>
              <a:rPr lang="en-US" sz="2400">
                <a:solidFill>
                  <a:srgbClr val="C00000"/>
                </a:solidFill>
                <a:latin typeface="Constantia" pitchFamily="18" charset="0"/>
                <a:cs typeface="Times New Roman" pitchFamily="18" charset="0"/>
              </a:rPr>
              <a:t>theo quy ước </a:t>
            </a:r>
            <a:r>
              <a:rPr lang="en-US" sz="2400">
                <a:solidFill>
                  <a:srgbClr val="0C0C60"/>
                </a:solidFill>
                <a:latin typeface="Constantia" pitchFamily="18" charset="0"/>
                <a:cs typeface="Times New Roman" pitchFamily="18" charset="0"/>
              </a:rPr>
              <a:t>về chữ số và chữ cái: áp dụng cho tụ đĩa gốm hoặc </a:t>
            </a:r>
            <a:r>
              <a:rPr lang="en-US" sz="2400" smtClean="0">
                <a:solidFill>
                  <a:srgbClr val="0C0C60"/>
                </a:solidFill>
                <a:latin typeface="Constantia" pitchFamily="18" charset="0"/>
                <a:cs typeface="Times New Roman" pitchFamily="18" charset="0"/>
              </a:rPr>
              <a:t>mica. Đơn </a:t>
            </a:r>
            <a:r>
              <a:rPr lang="en-US" sz="2400">
                <a:solidFill>
                  <a:srgbClr val="0C0C60"/>
                </a:solidFill>
                <a:latin typeface="Constantia" pitchFamily="18" charset="0"/>
                <a:cs typeface="Times New Roman" pitchFamily="18" charset="0"/>
              </a:rPr>
              <a:t>vị tính bằng </a:t>
            </a:r>
            <a:r>
              <a:rPr lang="en-US" sz="2400" smtClean="0">
                <a:solidFill>
                  <a:srgbClr val="0C0C60"/>
                </a:solidFill>
                <a:latin typeface="Constantia" pitchFamily="18" charset="0"/>
                <a:cs typeface="Times New Roman" pitchFamily="18" charset="0"/>
              </a:rPr>
              <a:t>pF</a:t>
            </a:r>
          </a:p>
          <a:p>
            <a:pPr>
              <a:lnSpc>
                <a:spcPct val="120000"/>
              </a:lnSpc>
            </a:pPr>
            <a:r>
              <a:rPr lang="en-US" sz="2400" i="1" smtClean="0">
                <a:solidFill>
                  <a:srgbClr val="0C0C60"/>
                </a:solidFill>
                <a:latin typeface="Constantia" pitchFamily="18" charset="0"/>
                <a:cs typeface="Times New Roman" pitchFamily="18" charset="0"/>
              </a:rPr>
              <a:t>     Ví </a:t>
            </a:r>
            <a:r>
              <a:rPr lang="en-US" sz="2400" i="1">
                <a:solidFill>
                  <a:srgbClr val="0C0C60"/>
                </a:solidFill>
                <a:latin typeface="Constantia" pitchFamily="18" charset="0"/>
                <a:cs typeface="Times New Roman" pitchFamily="18" charset="0"/>
              </a:rPr>
              <a:t>dụ</a:t>
            </a:r>
            <a:r>
              <a:rPr lang="en-US" sz="2400">
                <a:solidFill>
                  <a:srgbClr val="0C0C60"/>
                </a:solidFill>
                <a:latin typeface="Constantia" pitchFamily="18" charset="0"/>
                <a:cs typeface="Times New Roman" pitchFamily="18" charset="0"/>
              </a:rPr>
              <a:t>: 150000pF  = 150 nF</a:t>
            </a:r>
          </a:p>
        </p:txBody>
      </p:sp>
      <p:sp>
        <p:nvSpPr>
          <p:cNvPr id="2766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7754" name="Picture 5476" descr="cap cond2"/>
          <p:cNvPicPr>
            <a:picLocks noChangeAspect="1" noChangeArrowheads="1"/>
          </p:cNvPicPr>
          <p:nvPr/>
        </p:nvPicPr>
        <p:blipFill>
          <a:blip r:embed="rId2"/>
          <a:srcRect l="62836" b="-2383"/>
          <a:stretch>
            <a:fillRect/>
          </a:stretch>
        </p:blipFill>
        <p:spPr bwMode="auto">
          <a:xfrm>
            <a:off x="5932689" y="2608996"/>
            <a:ext cx="1002896" cy="1239957"/>
          </a:xfrm>
          <a:prstGeom prst="rect">
            <a:avLst/>
          </a:prstGeom>
          <a:noFill/>
          <a:ln w="9525">
            <a:noFill/>
            <a:miter lim="800000"/>
            <a:headEnd/>
            <a:tailEnd/>
          </a:ln>
        </p:spPr>
      </p:pic>
      <p:pic>
        <p:nvPicPr>
          <p:cNvPr id="27755" name="Picture 25"/>
          <p:cNvPicPr>
            <a:picLocks noChangeAspect="1" noChangeArrowheads="1"/>
          </p:cNvPicPr>
          <p:nvPr/>
        </p:nvPicPr>
        <p:blipFill>
          <a:blip r:embed="rId3">
            <a:lum contrast="18000"/>
          </a:blip>
          <a:srcRect/>
          <a:stretch>
            <a:fillRect/>
          </a:stretch>
        </p:blipFill>
        <p:spPr bwMode="auto">
          <a:xfrm>
            <a:off x="6096000" y="4714875"/>
            <a:ext cx="944563" cy="1085850"/>
          </a:xfrm>
          <a:prstGeom prst="rect">
            <a:avLst/>
          </a:prstGeom>
          <a:noFill/>
          <a:ln w="9525">
            <a:noFill/>
            <a:miter lim="800000"/>
            <a:headEnd/>
            <a:tailEnd/>
          </a:ln>
        </p:spPr>
      </p:pic>
      <p:pic>
        <p:nvPicPr>
          <p:cNvPr id="70657" name="Picture 1" descr="E:\HUYEN12\BG2012\LKDT 12\pic\17.JPG"/>
          <p:cNvPicPr>
            <a:picLocks noChangeAspect="1" noChangeArrowheads="1"/>
          </p:cNvPicPr>
          <p:nvPr/>
        </p:nvPicPr>
        <p:blipFill>
          <a:blip r:embed="rId4"/>
          <a:srcRect/>
          <a:stretch>
            <a:fillRect/>
          </a:stretch>
        </p:blipFill>
        <p:spPr bwMode="auto">
          <a:xfrm>
            <a:off x="7394575" y="4714875"/>
            <a:ext cx="828675" cy="1828800"/>
          </a:xfrm>
          <a:prstGeom prst="rect">
            <a:avLst/>
          </a:prstGeom>
          <a:noFill/>
        </p:spPr>
      </p:pic>
      <p:pic>
        <p:nvPicPr>
          <p:cNvPr id="25" name="Picture 21"/>
          <p:cNvPicPr>
            <a:picLocks noChangeAspect="1" noChangeArrowheads="1"/>
          </p:cNvPicPr>
          <p:nvPr/>
        </p:nvPicPr>
        <p:blipFill>
          <a:blip r:embed="rId5"/>
          <a:srcRect l="8107" t="16740"/>
          <a:stretch>
            <a:fillRect/>
          </a:stretch>
        </p:blipFill>
        <p:spPr bwMode="auto">
          <a:xfrm rot="5400000">
            <a:off x="6867229" y="2684051"/>
            <a:ext cx="1576787" cy="169837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solidFill>
                  <a:srgbClr val="FFC000"/>
                </a:solidFill>
              </a:rPr>
              <a:t>Cách đọc thông số trên thân tụ</a:t>
            </a:r>
            <a:endParaRPr lang="en-US">
              <a:solidFill>
                <a:srgbClr val="FFC000"/>
              </a:solidFill>
            </a:endParaRPr>
          </a:p>
        </p:txBody>
      </p:sp>
    </p:spTree>
    <p:extLst>
      <p:ext uri="{BB962C8B-B14F-4D97-AF65-F5344CB8AC3E}">
        <p14:creationId xmlns:p14="http://schemas.microsoft.com/office/powerpoint/2010/main" val="403893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out)">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A8A8B68E-456F-4FAA-8818-7AAEB647FA62}" type="slidenum">
              <a:rPr lang="fr-CA"/>
              <a:pPr>
                <a:defRPr/>
              </a:pPr>
              <a:t>14</a:t>
            </a:fld>
            <a:endParaRPr lang="fr-CA"/>
          </a:p>
        </p:txBody>
      </p:sp>
      <p:sp>
        <p:nvSpPr>
          <p:cNvPr id="27651" name="Titre 3"/>
          <p:cNvSpPr>
            <a:spLocks noGrp="1"/>
          </p:cNvSpPr>
          <p:nvPr>
            <p:ph type="title"/>
          </p:nvPr>
        </p:nvSpPr>
        <p:spPr/>
        <p:txBody>
          <a:bodyPr>
            <a:normAutofit/>
          </a:bodyPr>
          <a:lstStyle/>
          <a:p>
            <a:r>
              <a:rPr lang="en-US" b="1">
                <a:solidFill>
                  <a:srgbClr val="FFC000"/>
                </a:solidFill>
              </a:rPr>
              <a:t>Cách đọc thông số trên thân tụ</a:t>
            </a:r>
            <a:endParaRPr lang="fr-CA" b="1" smtClean="0">
              <a:solidFill>
                <a:schemeClr val="bg1"/>
              </a:solidFill>
              <a:latin typeface="Times New Roman" pitchFamily="18" charset="0"/>
            </a:endParaRPr>
          </a:p>
        </p:txBody>
      </p:sp>
      <p:sp>
        <p:nvSpPr>
          <p:cNvPr id="27652"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7654"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7655"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7656"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57"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58"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59"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7660"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7661"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7662" name="TextBox 21"/>
          <p:cNvSpPr txBox="1">
            <a:spLocks noChangeArrowheads="1"/>
          </p:cNvSpPr>
          <p:nvPr/>
        </p:nvSpPr>
        <p:spPr bwMode="auto">
          <a:xfrm>
            <a:off x="300718" y="1636230"/>
            <a:ext cx="8386082" cy="461665"/>
          </a:xfrm>
          <a:prstGeom prst="rect">
            <a:avLst/>
          </a:prstGeom>
          <a:noFill/>
          <a:ln w="9525">
            <a:noFill/>
            <a:miter lim="800000"/>
            <a:headEnd/>
            <a:tailEnd/>
          </a:ln>
        </p:spPr>
        <p:txBody>
          <a:bodyPr wrap="square">
            <a:spAutoFit/>
          </a:bodyPr>
          <a:lstStyle/>
          <a:p>
            <a:pPr marL="342900" indent="-342900">
              <a:buFont typeface="Wingdings" pitchFamily="2" charset="2"/>
              <a:buChar char="Ø"/>
            </a:pPr>
            <a:r>
              <a:rPr lang="en-US" sz="2400">
                <a:solidFill>
                  <a:srgbClr val="C00000"/>
                </a:solidFill>
                <a:latin typeface="Constantia" pitchFamily="18" charset="0"/>
                <a:cs typeface="Times New Roman" pitchFamily="18" charset="0"/>
              </a:rPr>
              <a:t>Cách đọc thông số trên thân tụ (gần giống điện trở</a:t>
            </a:r>
            <a:r>
              <a:rPr lang="en-US" sz="2400" smtClean="0">
                <a:solidFill>
                  <a:srgbClr val="C00000"/>
                </a:solidFill>
                <a:latin typeface="Constantia" pitchFamily="18" charset="0"/>
                <a:cs typeface="Times New Roman" pitchFamily="18" charset="0"/>
              </a:rPr>
              <a:t>)</a:t>
            </a:r>
            <a:endParaRPr lang="en-US" sz="2400">
              <a:solidFill>
                <a:srgbClr val="C00000"/>
              </a:solidFill>
              <a:latin typeface="Constantia" pitchFamily="18" charset="0"/>
              <a:cs typeface="Times New Roman" pitchFamily="18" charset="0"/>
            </a:endParaRPr>
          </a:p>
        </p:txBody>
      </p:sp>
      <p:sp>
        <p:nvSpPr>
          <p:cNvPr id="27663" name="TextBox 21"/>
          <p:cNvSpPr txBox="1">
            <a:spLocks noChangeArrowheads="1"/>
          </p:cNvSpPr>
          <p:nvPr/>
        </p:nvSpPr>
        <p:spPr bwMode="auto">
          <a:xfrm>
            <a:off x="300718" y="2056040"/>
            <a:ext cx="5109482" cy="738664"/>
          </a:xfrm>
          <a:prstGeom prst="rect">
            <a:avLst/>
          </a:prstGeom>
          <a:noFill/>
          <a:ln w="9525">
            <a:noFill/>
            <a:miter lim="800000"/>
            <a:headEnd/>
            <a:tailEnd/>
          </a:ln>
        </p:spPr>
        <p:txBody>
          <a:bodyPr wrap="square">
            <a:spAutoFit/>
          </a:bodyPr>
          <a:lstStyle/>
          <a:p>
            <a:r>
              <a:rPr lang="en-US" sz="2000" smtClean="0">
                <a:solidFill>
                  <a:srgbClr val="0C0C60"/>
                </a:solidFill>
                <a:latin typeface="Constantia" pitchFamily="18" charset="0"/>
                <a:cs typeface="Times New Roman" pitchFamily="18" charset="0"/>
              </a:rPr>
              <a:t> </a:t>
            </a:r>
            <a:r>
              <a:rPr lang="en-US" sz="2400">
                <a:solidFill>
                  <a:srgbClr val="FF9900"/>
                </a:solidFill>
                <a:latin typeface="Constantia" pitchFamily="18" charset="0"/>
                <a:cs typeface="Times New Roman" pitchFamily="18" charset="0"/>
              </a:rPr>
              <a:t>Mã màu: </a:t>
            </a:r>
            <a:r>
              <a:rPr lang="en-US" sz="2400">
                <a:solidFill>
                  <a:srgbClr val="0C0C60"/>
                </a:solidFill>
                <a:latin typeface="Constantia" pitchFamily="18" charset="0"/>
                <a:cs typeface="Times New Roman" pitchFamily="18" charset="0"/>
              </a:rPr>
              <a:t>áp dụng cho tụ film gốm</a:t>
            </a:r>
          </a:p>
          <a:p>
            <a:endParaRPr lang="en-US" sz="1800" b="1">
              <a:solidFill>
                <a:srgbClr val="0C0C60"/>
              </a:solidFill>
              <a:latin typeface="Times New Roman" pitchFamily="18" charset="0"/>
              <a:cs typeface="Times New Roman" pitchFamily="18" charset="0"/>
            </a:endParaRPr>
          </a:p>
        </p:txBody>
      </p:sp>
      <p:sp>
        <p:nvSpPr>
          <p:cNvPr id="2766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24" name="Table 23"/>
          <p:cNvGraphicFramePr>
            <a:graphicFrameLocks noGrp="1"/>
          </p:cNvGraphicFramePr>
          <p:nvPr>
            <p:extLst>
              <p:ext uri="{D42A27DB-BD31-4B8C-83A1-F6EECF244321}">
                <p14:modId xmlns:p14="http://schemas.microsoft.com/office/powerpoint/2010/main" val="71217845"/>
              </p:ext>
            </p:extLst>
          </p:nvPr>
        </p:nvGraphicFramePr>
        <p:xfrm>
          <a:off x="2624818" y="2667000"/>
          <a:ext cx="6325032" cy="3650829"/>
        </p:xfrm>
        <a:graphic>
          <a:graphicData uri="http://schemas.openxmlformats.org/drawingml/2006/table">
            <a:tbl>
              <a:tblPr>
                <a:tableStyleId>{E8B1032C-EA38-4F05-BA0D-38AFFFC7BED3}</a:tableStyleId>
              </a:tblPr>
              <a:tblGrid>
                <a:gridCol w="790629"/>
                <a:gridCol w="790629"/>
                <a:gridCol w="790629"/>
                <a:gridCol w="790629"/>
                <a:gridCol w="790629"/>
                <a:gridCol w="790629"/>
                <a:gridCol w="790629"/>
                <a:gridCol w="790629"/>
              </a:tblGrid>
              <a:tr h="692977">
                <a:tc>
                  <a:txBody>
                    <a:bodyPr/>
                    <a:lstStyle/>
                    <a:p>
                      <a:pPr algn="ctr"/>
                      <a:r>
                        <a:rPr lang="en-US" sz="1200" b="1" dirty="0" err="1" smtClean="0">
                          <a:latin typeface="Constantia" pitchFamily="18" charset="0"/>
                        </a:rPr>
                        <a:t>Mầu</a:t>
                      </a:r>
                      <a:endParaRPr lang="en-US" sz="1200" b="1" dirty="0">
                        <a:latin typeface="Constantia" pitchFamily="18" charset="0"/>
                      </a:endParaRPr>
                    </a:p>
                  </a:txBody>
                  <a:tcPr marL="36945" marR="36945" marT="18473" marB="18473" anchor="ctr">
                    <a:solidFill>
                      <a:srgbClr val="FFCC00"/>
                    </a:solidFill>
                  </a:tcPr>
                </a:tc>
                <a:tc>
                  <a:txBody>
                    <a:bodyPr/>
                    <a:lstStyle/>
                    <a:p>
                      <a:pPr algn="ctr"/>
                      <a:r>
                        <a:rPr lang="en-US" sz="1200" b="1" dirty="0" err="1" smtClean="0">
                          <a:latin typeface="Constantia" pitchFamily="18" charset="0"/>
                        </a:rPr>
                        <a:t>Số</a:t>
                      </a:r>
                      <a:endParaRPr lang="en-US" sz="1200" b="1" dirty="0" smtClean="0">
                        <a:latin typeface="Constantia" pitchFamily="18" charset="0"/>
                      </a:endParaRPr>
                    </a:p>
                    <a:p>
                      <a:pPr algn="ctr"/>
                      <a:r>
                        <a:rPr lang="en-US" sz="1200" b="1" dirty="0" smtClean="0">
                          <a:latin typeface="Constantia" pitchFamily="18" charset="0"/>
                        </a:rPr>
                        <a:t>A</a:t>
                      </a:r>
                      <a:endParaRPr lang="en-US" sz="1200" b="1" dirty="0">
                        <a:latin typeface="Constantia" pitchFamily="18" charset="0"/>
                      </a:endParaRPr>
                    </a:p>
                  </a:txBody>
                  <a:tcPr marL="36945" marR="36945" marT="18473" marB="18473" anchor="ctr">
                    <a:solidFill>
                      <a:srgbClr val="FFCC00"/>
                    </a:solidFill>
                  </a:tcPr>
                </a:tc>
                <a:tc>
                  <a:txBody>
                    <a:bodyPr/>
                    <a:lstStyle/>
                    <a:p>
                      <a:pPr algn="ctr"/>
                      <a:r>
                        <a:rPr lang="en-US" sz="1200" b="1" dirty="0" err="1" smtClean="0">
                          <a:latin typeface="Constantia" pitchFamily="18" charset="0"/>
                        </a:rPr>
                        <a:t>Số</a:t>
                      </a:r>
                      <a:endParaRPr lang="en-US" sz="1200" b="1" dirty="0" smtClean="0">
                        <a:latin typeface="Constantia" pitchFamily="18" charset="0"/>
                      </a:endParaRPr>
                    </a:p>
                    <a:p>
                      <a:pPr algn="ctr"/>
                      <a:r>
                        <a:rPr lang="en-US" sz="1200" b="1" dirty="0" smtClean="0">
                          <a:latin typeface="Constantia" pitchFamily="18" charset="0"/>
                        </a:rPr>
                        <a:t>B</a:t>
                      </a:r>
                      <a:endParaRPr lang="en-US" sz="1200" b="1" dirty="0">
                        <a:latin typeface="Constantia" pitchFamily="18" charset="0"/>
                      </a:endParaRPr>
                    </a:p>
                  </a:txBody>
                  <a:tcPr marL="36945" marR="36945" marT="18473" marB="18473" anchor="ctr">
                    <a:solidFill>
                      <a:srgbClr val="FFCC00"/>
                    </a:solidFill>
                  </a:tcPr>
                </a:tc>
                <a:tc>
                  <a:txBody>
                    <a:bodyPr/>
                    <a:lstStyle/>
                    <a:p>
                      <a:pPr algn="ctr"/>
                      <a:r>
                        <a:rPr lang="en-US" sz="1200" b="1" smtClean="0">
                          <a:latin typeface="Constantia" pitchFamily="18" charset="0"/>
                        </a:rPr>
                        <a:t>Hệ</a:t>
                      </a:r>
                      <a:r>
                        <a:rPr lang="en-US" sz="1200" b="1" baseline="0" smtClean="0">
                          <a:latin typeface="Constantia" pitchFamily="18" charset="0"/>
                        </a:rPr>
                        <a:t> số nhân</a:t>
                      </a:r>
                      <a:r>
                        <a:rPr lang="en-US" sz="1200" b="1" dirty="0">
                          <a:latin typeface="Constantia" pitchFamily="18" charset="0"/>
                        </a:rPr>
                        <a:t/>
                      </a:r>
                      <a:br>
                        <a:rPr lang="en-US" sz="1200" b="1" dirty="0">
                          <a:latin typeface="Constantia" pitchFamily="18" charset="0"/>
                        </a:rPr>
                      </a:br>
                      <a:r>
                        <a:rPr lang="en-US" sz="1200" b="1" dirty="0">
                          <a:latin typeface="Constantia" pitchFamily="18" charset="0"/>
                        </a:rPr>
                        <a:t>D</a:t>
                      </a:r>
                    </a:p>
                  </a:txBody>
                  <a:tcPr marL="36945" marR="36945" marT="18473" marB="18473" anchor="ctr">
                    <a:solidFill>
                      <a:srgbClr val="FFCC00"/>
                    </a:solidFill>
                  </a:tcPr>
                </a:tc>
                <a:tc>
                  <a:txBody>
                    <a:bodyPr/>
                    <a:lstStyle/>
                    <a:p>
                      <a:pPr algn="ctr"/>
                      <a:r>
                        <a:rPr lang="en-US" sz="1200" b="1" smtClean="0">
                          <a:latin typeface="Constantia" pitchFamily="18" charset="0"/>
                        </a:rPr>
                        <a:t>Dung sai khi  &gt;</a:t>
                      </a:r>
                      <a:r>
                        <a:rPr lang="en-US" sz="1200" b="1">
                          <a:latin typeface="Constantia" pitchFamily="18" charset="0"/>
                        </a:rPr>
                        <a:t> </a:t>
                      </a:r>
                      <a:r>
                        <a:rPr lang="en-US" sz="1200" b="1" smtClean="0">
                          <a:latin typeface="Constantia" pitchFamily="18" charset="0"/>
                        </a:rPr>
                        <a:t>10pF</a:t>
                      </a:r>
                      <a:endParaRPr lang="en-US" sz="1200" b="1" dirty="0">
                        <a:latin typeface="Constantia" pitchFamily="18" charset="0"/>
                      </a:endParaRPr>
                    </a:p>
                  </a:txBody>
                  <a:tcPr marL="36945" marR="36945" marT="18473" marB="18473" anchor="ctr">
                    <a:solidFill>
                      <a:srgbClr val="FFCC00"/>
                    </a:solidFill>
                  </a:tcPr>
                </a:tc>
                <a:tc>
                  <a:txBody>
                    <a:bodyPr/>
                    <a:lstStyle/>
                    <a:p>
                      <a:pPr algn="ctr"/>
                      <a:r>
                        <a:rPr lang="en-US" sz="1200" b="1" dirty="0" smtClean="0">
                          <a:latin typeface="Constantia" pitchFamily="18" charset="0"/>
                        </a:rPr>
                        <a:t>Dung </a:t>
                      </a:r>
                      <a:r>
                        <a:rPr lang="en-US" sz="1200" b="1" dirty="0" err="1" smtClean="0">
                          <a:latin typeface="Constantia" pitchFamily="18" charset="0"/>
                        </a:rPr>
                        <a:t>sai</a:t>
                      </a:r>
                      <a:r>
                        <a:rPr lang="en-US" sz="1200" b="1" dirty="0" smtClean="0">
                          <a:latin typeface="Constantia" pitchFamily="18" charset="0"/>
                        </a:rPr>
                        <a:t> </a:t>
                      </a:r>
                      <a:r>
                        <a:rPr lang="en-US" sz="1200" b="1" dirty="0" err="1" smtClean="0">
                          <a:latin typeface="Constantia" pitchFamily="18" charset="0"/>
                        </a:rPr>
                        <a:t>khi</a:t>
                      </a:r>
                      <a:r>
                        <a:rPr lang="en-US" sz="1200" b="1" dirty="0" smtClean="0">
                          <a:latin typeface="Constantia" pitchFamily="18" charset="0"/>
                        </a:rPr>
                        <a:t>  &lt;</a:t>
                      </a:r>
                      <a:r>
                        <a:rPr lang="en-US" sz="1200" b="1" dirty="0">
                          <a:latin typeface="Constantia" pitchFamily="18" charset="0"/>
                        </a:rPr>
                        <a:t> </a:t>
                      </a:r>
                      <a:r>
                        <a:rPr lang="en-US" sz="1200" b="1" dirty="0" smtClean="0">
                          <a:latin typeface="Constantia" pitchFamily="18" charset="0"/>
                        </a:rPr>
                        <a:t>10pF</a:t>
                      </a:r>
                      <a:endParaRPr lang="en-US" sz="1200" b="1" dirty="0">
                        <a:latin typeface="Constantia" pitchFamily="18" charset="0"/>
                      </a:endParaRPr>
                    </a:p>
                  </a:txBody>
                  <a:tcPr marL="36945" marR="36945" marT="18473" marB="18473" anchor="ctr">
                    <a:solidFill>
                      <a:srgbClr val="FFCC00"/>
                    </a:solidFill>
                  </a:tcPr>
                </a:tc>
                <a:tc>
                  <a:txBody>
                    <a:bodyPr/>
                    <a:lstStyle/>
                    <a:p>
                      <a:pPr algn="ctr"/>
                      <a:r>
                        <a:rPr lang="en-US" sz="1200" b="1" dirty="0" err="1" smtClean="0">
                          <a:latin typeface="Constantia" pitchFamily="18" charset="0"/>
                        </a:rPr>
                        <a:t>Hệ</a:t>
                      </a:r>
                      <a:r>
                        <a:rPr lang="en-US" sz="1200" b="1" baseline="0" dirty="0" smtClean="0">
                          <a:latin typeface="Constantia" pitchFamily="18" charset="0"/>
                        </a:rPr>
                        <a:t> </a:t>
                      </a:r>
                      <a:r>
                        <a:rPr lang="en-US" sz="1200" b="1" baseline="0" dirty="0" err="1" smtClean="0">
                          <a:latin typeface="Constantia" pitchFamily="18" charset="0"/>
                        </a:rPr>
                        <a:t>số</a:t>
                      </a:r>
                      <a:r>
                        <a:rPr lang="en-US" sz="1200" b="1" baseline="0" dirty="0" smtClean="0">
                          <a:latin typeface="Constantia" pitchFamily="18" charset="0"/>
                        </a:rPr>
                        <a:t> </a:t>
                      </a:r>
                      <a:r>
                        <a:rPr lang="en-US" sz="1200" b="1" baseline="0" dirty="0" err="1" smtClean="0">
                          <a:latin typeface="Constantia" pitchFamily="18" charset="0"/>
                        </a:rPr>
                        <a:t>nhiệt</a:t>
                      </a:r>
                      <a:r>
                        <a:rPr lang="en-US" sz="1200" b="1" dirty="0">
                          <a:latin typeface="Constantia" pitchFamily="18" charset="0"/>
                        </a:rPr>
                        <a:t/>
                      </a:r>
                      <a:br>
                        <a:rPr lang="en-US" sz="1200" b="1" dirty="0">
                          <a:latin typeface="Constantia" pitchFamily="18" charset="0"/>
                        </a:rPr>
                      </a:br>
                      <a:r>
                        <a:rPr lang="en-US" sz="1200" b="1" dirty="0">
                          <a:latin typeface="Constantia" pitchFamily="18" charset="0"/>
                        </a:rPr>
                        <a:t>TC</a:t>
                      </a:r>
                    </a:p>
                  </a:txBody>
                  <a:tcPr marL="36945" marR="36945" marT="18473" marB="18473" anchor="ctr">
                    <a:solidFill>
                      <a:srgbClr val="FFCC00"/>
                    </a:solidFill>
                  </a:tcPr>
                </a:tc>
                <a:tc>
                  <a:txBody>
                    <a:bodyPr/>
                    <a:lstStyle/>
                    <a:p>
                      <a:pPr algn="ctr"/>
                      <a:r>
                        <a:rPr lang="en-US" sz="1200" b="1" smtClean="0">
                          <a:latin typeface="Constantia" pitchFamily="18" charset="0"/>
                        </a:rPr>
                        <a:t>Điện</a:t>
                      </a:r>
                      <a:r>
                        <a:rPr lang="en-US" sz="1200" b="1" baseline="0" smtClean="0">
                          <a:latin typeface="Constantia" pitchFamily="18" charset="0"/>
                        </a:rPr>
                        <a:t> áp làm việc</a:t>
                      </a:r>
                      <a:r>
                        <a:rPr lang="en-US" sz="1200" b="1" dirty="0">
                          <a:latin typeface="Constantia" pitchFamily="18" charset="0"/>
                        </a:rPr>
                        <a:t/>
                      </a:r>
                      <a:br>
                        <a:rPr lang="en-US" sz="1200" b="1" dirty="0">
                          <a:latin typeface="Constantia" pitchFamily="18" charset="0"/>
                        </a:rPr>
                      </a:br>
                      <a:r>
                        <a:rPr lang="en-US" sz="1200" b="1" dirty="0">
                          <a:latin typeface="Constantia" pitchFamily="18" charset="0"/>
                        </a:rPr>
                        <a:t>V</a:t>
                      </a:r>
                    </a:p>
                  </a:txBody>
                  <a:tcPr marL="36945" marR="36945" marT="18473" marB="18473" anchor="ctr">
                    <a:solidFill>
                      <a:srgbClr val="FFCC00"/>
                    </a:solidFill>
                  </a:tcPr>
                </a:tc>
              </a:tr>
              <a:tr h="269055">
                <a:tc>
                  <a:txBody>
                    <a:bodyPr/>
                    <a:lstStyle/>
                    <a:p>
                      <a:pPr algn="ctr"/>
                      <a:r>
                        <a:rPr lang="en-US" sz="1200" b="1" dirty="0" err="1" smtClean="0">
                          <a:latin typeface="Constantia" pitchFamily="18" charset="0"/>
                        </a:rPr>
                        <a:t>Đen</a:t>
                      </a:r>
                      <a:endParaRPr lang="en-US" sz="1200" b="1" dirty="0">
                        <a:solidFill>
                          <a:schemeClr val="bg1"/>
                        </a:solidFill>
                        <a:latin typeface="Constantia" pitchFamily="18" charset="0"/>
                      </a:endParaRPr>
                    </a:p>
                  </a:txBody>
                  <a:tcPr marL="36945" marR="36945" marT="18473" marB="18473" anchor="ctr"/>
                </a:tc>
                <a:tc>
                  <a:txBody>
                    <a:bodyPr/>
                    <a:lstStyle/>
                    <a:p>
                      <a:pPr algn="ctr"/>
                      <a:r>
                        <a:rPr lang="en-US" sz="1200" b="1" dirty="0">
                          <a:latin typeface="Constantia" pitchFamily="18" charset="0"/>
                        </a:rPr>
                        <a:t>0</a:t>
                      </a:r>
                    </a:p>
                  </a:txBody>
                  <a:tcPr marL="36945" marR="36945" marT="18473" marB="18473" anchor="ctr"/>
                </a:tc>
                <a:tc>
                  <a:txBody>
                    <a:bodyPr/>
                    <a:lstStyle/>
                    <a:p>
                      <a:pPr algn="ctr"/>
                      <a:r>
                        <a:rPr lang="en-US" sz="1200" b="1" dirty="0">
                          <a:latin typeface="Constantia" pitchFamily="18" charset="0"/>
                        </a:rPr>
                        <a:t>0</a:t>
                      </a:r>
                    </a:p>
                  </a:txBody>
                  <a:tcPr marL="36945" marR="36945" marT="18473" marB="18473" anchor="ctr"/>
                </a:tc>
                <a:tc>
                  <a:txBody>
                    <a:bodyPr/>
                    <a:lstStyle/>
                    <a:p>
                      <a:pPr algn="ctr"/>
                      <a:r>
                        <a:rPr lang="en-US" sz="1200" b="1" dirty="0">
                          <a:latin typeface="Constantia" pitchFamily="18" charset="0"/>
                        </a:rPr>
                        <a:t>x1</a:t>
                      </a:r>
                    </a:p>
                  </a:txBody>
                  <a:tcPr marL="36945" marR="36945" marT="18473" marB="18473" anchor="ctr"/>
                </a:tc>
                <a:tc>
                  <a:txBody>
                    <a:bodyPr/>
                    <a:lstStyle/>
                    <a:p>
                      <a:pPr algn="ctr"/>
                      <a:r>
                        <a:rPr lang="en-US" sz="1200" b="1" dirty="0">
                          <a:latin typeface="Constantia" pitchFamily="18" charset="0"/>
                        </a:rPr>
                        <a:t>± 20%</a:t>
                      </a:r>
                    </a:p>
                  </a:txBody>
                  <a:tcPr marL="36945" marR="36945" marT="18473" marB="18473" anchor="ctr"/>
                </a:tc>
                <a:tc>
                  <a:txBody>
                    <a:bodyPr/>
                    <a:lstStyle/>
                    <a:p>
                      <a:pPr algn="ctr"/>
                      <a:r>
                        <a:rPr lang="en-US" sz="1200" b="1" dirty="0">
                          <a:latin typeface="Constantia" pitchFamily="18" charset="0"/>
                        </a:rPr>
                        <a:t>± 2.0pF</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r>
              <a:tr h="269055">
                <a:tc>
                  <a:txBody>
                    <a:bodyPr/>
                    <a:lstStyle/>
                    <a:p>
                      <a:pPr algn="ctr"/>
                      <a:r>
                        <a:rPr lang="en-US" sz="1200" b="1" dirty="0" err="1" smtClean="0">
                          <a:latin typeface="Constantia" pitchFamily="18" charset="0"/>
                        </a:rPr>
                        <a:t>Nâu</a:t>
                      </a:r>
                      <a:endParaRPr lang="en-US" sz="1200" b="1" dirty="0">
                        <a:latin typeface="Constantia" pitchFamily="18" charset="0"/>
                      </a:endParaRPr>
                    </a:p>
                  </a:txBody>
                  <a:tcPr marL="36945" marR="36945" marT="18473" marB="18473" anchor="ctr"/>
                </a:tc>
                <a:tc>
                  <a:txBody>
                    <a:bodyPr/>
                    <a:lstStyle/>
                    <a:p>
                      <a:pPr algn="ctr"/>
                      <a:r>
                        <a:rPr lang="en-US" sz="1200" b="1" dirty="0">
                          <a:latin typeface="Constantia" pitchFamily="18" charset="0"/>
                        </a:rPr>
                        <a:t>1</a:t>
                      </a:r>
                    </a:p>
                  </a:txBody>
                  <a:tcPr marL="36945" marR="36945" marT="18473" marB="18473" anchor="ctr"/>
                </a:tc>
                <a:tc>
                  <a:txBody>
                    <a:bodyPr/>
                    <a:lstStyle/>
                    <a:p>
                      <a:pPr algn="ctr"/>
                      <a:r>
                        <a:rPr lang="en-US" sz="1200" b="1" dirty="0">
                          <a:latin typeface="Constantia" pitchFamily="18" charset="0"/>
                        </a:rPr>
                        <a:t>1</a:t>
                      </a:r>
                    </a:p>
                  </a:txBody>
                  <a:tcPr marL="36945" marR="36945" marT="18473" marB="18473" anchor="ctr"/>
                </a:tc>
                <a:tc>
                  <a:txBody>
                    <a:bodyPr/>
                    <a:lstStyle/>
                    <a:p>
                      <a:pPr algn="ctr"/>
                      <a:r>
                        <a:rPr lang="en-US" sz="1200" b="1">
                          <a:latin typeface="Constantia" pitchFamily="18" charset="0"/>
                        </a:rPr>
                        <a:t>x10</a:t>
                      </a:r>
                    </a:p>
                  </a:txBody>
                  <a:tcPr marL="36945" marR="36945" marT="18473" marB="18473" anchor="ctr"/>
                </a:tc>
                <a:tc>
                  <a:txBody>
                    <a:bodyPr/>
                    <a:lstStyle/>
                    <a:p>
                      <a:pPr algn="ctr"/>
                      <a:r>
                        <a:rPr lang="en-US" sz="1200" b="1" dirty="0">
                          <a:latin typeface="Constantia" pitchFamily="18" charset="0"/>
                        </a:rPr>
                        <a:t>± 1%</a:t>
                      </a:r>
                    </a:p>
                  </a:txBody>
                  <a:tcPr marL="36945" marR="36945" marT="18473" marB="18473" anchor="ctr"/>
                </a:tc>
                <a:tc>
                  <a:txBody>
                    <a:bodyPr/>
                    <a:lstStyle/>
                    <a:p>
                      <a:pPr algn="ctr"/>
                      <a:r>
                        <a:rPr lang="en-US" sz="1200" b="1" dirty="0">
                          <a:latin typeface="Constantia" pitchFamily="18" charset="0"/>
                        </a:rPr>
                        <a:t>± 0.1pF</a:t>
                      </a:r>
                    </a:p>
                  </a:txBody>
                  <a:tcPr marL="36945" marR="36945" marT="18473" marB="18473" anchor="ctr"/>
                </a:tc>
                <a:tc>
                  <a:txBody>
                    <a:bodyPr/>
                    <a:lstStyle/>
                    <a:p>
                      <a:pPr algn="ctr"/>
                      <a:r>
                        <a:rPr lang="en-US" sz="1200" b="1" dirty="0">
                          <a:latin typeface="Constantia" pitchFamily="18" charset="0"/>
                        </a:rPr>
                        <a:t>-33x10</a:t>
                      </a:r>
                      <a:r>
                        <a:rPr lang="en-US" sz="1200" b="1" baseline="30000" dirty="0">
                          <a:latin typeface="Constantia" pitchFamily="18" charset="0"/>
                        </a:rPr>
                        <a:t>-6</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r>
              <a:tr h="269055">
                <a:tc>
                  <a:txBody>
                    <a:bodyPr/>
                    <a:lstStyle/>
                    <a:p>
                      <a:pPr algn="ctr"/>
                      <a:r>
                        <a:rPr lang="en-US" sz="1200" b="1" dirty="0" err="1" smtClean="0">
                          <a:latin typeface="Constantia" pitchFamily="18" charset="0"/>
                        </a:rPr>
                        <a:t>Đỏ</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2</a:t>
                      </a:r>
                    </a:p>
                  </a:txBody>
                  <a:tcPr marL="36945" marR="36945" marT="18473" marB="18473" anchor="ctr"/>
                </a:tc>
                <a:tc>
                  <a:txBody>
                    <a:bodyPr/>
                    <a:lstStyle/>
                    <a:p>
                      <a:pPr algn="ctr"/>
                      <a:r>
                        <a:rPr lang="en-US" sz="1200" b="1">
                          <a:latin typeface="Constantia" pitchFamily="18" charset="0"/>
                        </a:rPr>
                        <a:t>2</a:t>
                      </a:r>
                    </a:p>
                  </a:txBody>
                  <a:tcPr marL="36945" marR="36945" marT="18473" marB="18473" anchor="ctr"/>
                </a:tc>
                <a:tc>
                  <a:txBody>
                    <a:bodyPr/>
                    <a:lstStyle/>
                    <a:p>
                      <a:pPr algn="ctr"/>
                      <a:r>
                        <a:rPr lang="en-US" sz="1200" b="1">
                          <a:latin typeface="Constantia" pitchFamily="18" charset="0"/>
                        </a:rPr>
                        <a:t>x100</a:t>
                      </a:r>
                    </a:p>
                  </a:txBody>
                  <a:tcPr marL="36945" marR="36945" marT="18473" marB="18473" anchor="ctr"/>
                </a:tc>
                <a:tc>
                  <a:txBody>
                    <a:bodyPr/>
                    <a:lstStyle/>
                    <a:p>
                      <a:pPr algn="ctr"/>
                      <a:r>
                        <a:rPr lang="en-US" sz="1200" b="1">
                          <a:latin typeface="Constantia" pitchFamily="18" charset="0"/>
                        </a:rPr>
                        <a:t>± 2%</a:t>
                      </a:r>
                    </a:p>
                  </a:txBody>
                  <a:tcPr marL="36945" marR="36945" marT="18473" marB="18473" anchor="ctr"/>
                </a:tc>
                <a:tc>
                  <a:txBody>
                    <a:bodyPr/>
                    <a:lstStyle/>
                    <a:p>
                      <a:pPr algn="ctr"/>
                      <a:r>
                        <a:rPr lang="en-US" sz="1200" b="1" dirty="0">
                          <a:latin typeface="Constantia" pitchFamily="18" charset="0"/>
                        </a:rPr>
                        <a:t>± 0.25pF</a:t>
                      </a:r>
                    </a:p>
                  </a:txBody>
                  <a:tcPr marL="36945" marR="36945" marT="18473" marB="18473" anchor="ctr"/>
                </a:tc>
                <a:tc>
                  <a:txBody>
                    <a:bodyPr/>
                    <a:lstStyle/>
                    <a:p>
                      <a:pPr algn="ctr"/>
                      <a:r>
                        <a:rPr lang="en-US" sz="1200" b="1" dirty="0">
                          <a:latin typeface="Constantia" pitchFamily="18" charset="0"/>
                        </a:rPr>
                        <a:t>-75x10</a:t>
                      </a:r>
                      <a:r>
                        <a:rPr lang="en-US" sz="1200" b="1" baseline="30000" dirty="0">
                          <a:latin typeface="Constantia" pitchFamily="18" charset="0"/>
                        </a:rPr>
                        <a:t>-6</a:t>
                      </a:r>
                      <a:endParaRPr lang="en-US" sz="1200" b="1" dirty="0">
                        <a:latin typeface="Constantia" pitchFamily="18" charset="0"/>
                      </a:endParaRPr>
                    </a:p>
                  </a:txBody>
                  <a:tcPr marL="36945" marR="36945" marT="18473" marB="18473" anchor="ctr"/>
                </a:tc>
                <a:tc>
                  <a:txBody>
                    <a:bodyPr/>
                    <a:lstStyle/>
                    <a:p>
                      <a:pPr algn="ctr"/>
                      <a:r>
                        <a:rPr lang="en-US" sz="1200" b="1" dirty="0">
                          <a:latin typeface="Constantia" pitchFamily="18" charset="0"/>
                        </a:rPr>
                        <a:t>250v</a:t>
                      </a:r>
                    </a:p>
                  </a:txBody>
                  <a:tcPr marL="36945" marR="36945" marT="18473" marB="18473" anchor="ctr"/>
                </a:tc>
              </a:tr>
              <a:tr h="269055">
                <a:tc>
                  <a:txBody>
                    <a:bodyPr/>
                    <a:lstStyle/>
                    <a:p>
                      <a:pPr algn="ctr"/>
                      <a:r>
                        <a:rPr lang="en-US" sz="1200" b="1" dirty="0" smtClean="0">
                          <a:latin typeface="Constantia" pitchFamily="18" charset="0"/>
                        </a:rPr>
                        <a:t>Cam</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3</a:t>
                      </a:r>
                    </a:p>
                  </a:txBody>
                  <a:tcPr marL="36945" marR="36945" marT="18473" marB="18473" anchor="ctr"/>
                </a:tc>
                <a:tc>
                  <a:txBody>
                    <a:bodyPr/>
                    <a:lstStyle/>
                    <a:p>
                      <a:pPr algn="ctr"/>
                      <a:r>
                        <a:rPr lang="en-US" sz="1200" b="1">
                          <a:latin typeface="Constantia" pitchFamily="18" charset="0"/>
                        </a:rPr>
                        <a:t>3</a:t>
                      </a:r>
                    </a:p>
                  </a:txBody>
                  <a:tcPr marL="36945" marR="36945" marT="18473" marB="18473" anchor="ctr"/>
                </a:tc>
                <a:tc>
                  <a:txBody>
                    <a:bodyPr/>
                    <a:lstStyle/>
                    <a:p>
                      <a:pPr algn="ctr"/>
                      <a:r>
                        <a:rPr lang="en-US" sz="1200" b="1" dirty="0">
                          <a:latin typeface="Constantia" pitchFamily="18" charset="0"/>
                        </a:rPr>
                        <a:t>x1000</a:t>
                      </a:r>
                    </a:p>
                  </a:txBody>
                  <a:tcPr marL="36945" marR="36945" marT="18473" marB="18473" anchor="ctr"/>
                </a:tc>
                <a:tc>
                  <a:txBody>
                    <a:bodyPr/>
                    <a:lstStyle/>
                    <a:p>
                      <a:pPr algn="ctr"/>
                      <a:r>
                        <a:rPr lang="en-US" sz="1200" b="1" dirty="0">
                          <a:latin typeface="Constantia" pitchFamily="18" charset="0"/>
                        </a:rPr>
                        <a:t>± 3%</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c>
                  <a:txBody>
                    <a:bodyPr/>
                    <a:lstStyle/>
                    <a:p>
                      <a:pPr algn="ctr"/>
                      <a:r>
                        <a:rPr lang="en-US" sz="1200" b="1" dirty="0">
                          <a:latin typeface="Constantia" pitchFamily="18" charset="0"/>
                        </a:rPr>
                        <a:t>-150x10</a:t>
                      </a:r>
                      <a:r>
                        <a:rPr lang="en-US" sz="1200" b="1" baseline="30000" dirty="0">
                          <a:latin typeface="Constantia" pitchFamily="18" charset="0"/>
                        </a:rPr>
                        <a:t>-6</a:t>
                      </a:r>
                      <a:endParaRPr lang="en-US" sz="1200" b="1" dirty="0">
                        <a:latin typeface="Constantia" pitchFamily="18" charset="0"/>
                      </a:endParaRP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r>
              <a:tr h="367678">
                <a:tc>
                  <a:txBody>
                    <a:bodyPr/>
                    <a:lstStyle/>
                    <a:p>
                      <a:pPr algn="ctr"/>
                      <a:r>
                        <a:rPr lang="en-US" sz="1200" b="1" dirty="0" err="1" smtClean="0">
                          <a:latin typeface="Constantia" pitchFamily="18" charset="0"/>
                        </a:rPr>
                        <a:t>Vàng</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4</a:t>
                      </a:r>
                    </a:p>
                  </a:txBody>
                  <a:tcPr marL="36945" marR="36945" marT="18473" marB="18473" anchor="ctr"/>
                </a:tc>
                <a:tc>
                  <a:txBody>
                    <a:bodyPr/>
                    <a:lstStyle/>
                    <a:p>
                      <a:pPr algn="ctr"/>
                      <a:r>
                        <a:rPr lang="en-US" sz="1200" b="1" dirty="0">
                          <a:latin typeface="Constantia" pitchFamily="18" charset="0"/>
                        </a:rPr>
                        <a:t>4</a:t>
                      </a:r>
                    </a:p>
                  </a:txBody>
                  <a:tcPr marL="36945" marR="36945" marT="18473" marB="18473" anchor="ctr"/>
                </a:tc>
                <a:tc>
                  <a:txBody>
                    <a:bodyPr/>
                    <a:lstStyle/>
                    <a:p>
                      <a:pPr algn="ctr"/>
                      <a:r>
                        <a:rPr lang="en-US" sz="1200" b="1" dirty="0">
                          <a:latin typeface="Constantia" pitchFamily="18" charset="0"/>
                        </a:rPr>
                        <a:t>x10k</a:t>
                      </a:r>
                    </a:p>
                  </a:txBody>
                  <a:tcPr marL="36945" marR="36945" marT="18473" marB="18473" anchor="ctr"/>
                </a:tc>
                <a:tc>
                  <a:txBody>
                    <a:bodyPr/>
                    <a:lstStyle/>
                    <a:p>
                      <a:pPr algn="ctr"/>
                      <a:r>
                        <a:rPr lang="en-US" sz="1200" b="1" dirty="0">
                          <a:latin typeface="Constantia" pitchFamily="18" charset="0"/>
                        </a:rPr>
                        <a:t>+100%,-0%</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dirty="0">
                          <a:latin typeface="Constantia" pitchFamily="18" charset="0"/>
                        </a:rPr>
                        <a:t>-220x10</a:t>
                      </a:r>
                      <a:r>
                        <a:rPr lang="en-US" sz="1200" b="1" baseline="30000" dirty="0">
                          <a:latin typeface="Constantia" pitchFamily="18" charset="0"/>
                        </a:rPr>
                        <a:t>-6</a:t>
                      </a:r>
                      <a:endParaRPr lang="en-US" sz="1200" b="1" dirty="0">
                        <a:latin typeface="Constantia" pitchFamily="18" charset="0"/>
                      </a:endParaRPr>
                    </a:p>
                  </a:txBody>
                  <a:tcPr marL="36945" marR="36945" marT="18473" marB="18473" anchor="ctr"/>
                </a:tc>
                <a:tc>
                  <a:txBody>
                    <a:bodyPr/>
                    <a:lstStyle/>
                    <a:p>
                      <a:pPr algn="ctr"/>
                      <a:r>
                        <a:rPr lang="en-US" sz="1200" b="1" dirty="0">
                          <a:latin typeface="Constantia" pitchFamily="18" charset="0"/>
                        </a:rPr>
                        <a:t>400v</a:t>
                      </a:r>
                    </a:p>
                  </a:txBody>
                  <a:tcPr marL="36945" marR="36945" marT="18473" marB="18473" anchor="ctr"/>
                </a:tc>
              </a:tr>
              <a:tr h="269055">
                <a:tc>
                  <a:txBody>
                    <a:bodyPr/>
                    <a:lstStyle/>
                    <a:p>
                      <a:pPr algn="ctr"/>
                      <a:r>
                        <a:rPr lang="en-US" sz="1200" b="1" dirty="0" err="1" smtClean="0">
                          <a:latin typeface="Constantia" pitchFamily="18" charset="0"/>
                        </a:rPr>
                        <a:t>Lục</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5</a:t>
                      </a:r>
                    </a:p>
                  </a:txBody>
                  <a:tcPr marL="36945" marR="36945" marT="18473" marB="18473" anchor="ctr"/>
                </a:tc>
                <a:tc>
                  <a:txBody>
                    <a:bodyPr/>
                    <a:lstStyle/>
                    <a:p>
                      <a:pPr algn="ctr"/>
                      <a:r>
                        <a:rPr lang="en-US" sz="1200" b="1">
                          <a:latin typeface="Constantia" pitchFamily="18" charset="0"/>
                        </a:rPr>
                        <a:t>5</a:t>
                      </a:r>
                    </a:p>
                  </a:txBody>
                  <a:tcPr marL="36945" marR="36945" marT="18473" marB="18473" anchor="ctr"/>
                </a:tc>
                <a:tc>
                  <a:txBody>
                    <a:bodyPr/>
                    <a:lstStyle/>
                    <a:p>
                      <a:pPr algn="ctr"/>
                      <a:r>
                        <a:rPr lang="en-US" sz="1200" b="1" dirty="0">
                          <a:latin typeface="Constantia" pitchFamily="18" charset="0"/>
                        </a:rPr>
                        <a:t>x100k</a:t>
                      </a:r>
                    </a:p>
                  </a:txBody>
                  <a:tcPr marL="36945" marR="36945" marT="18473" marB="18473" anchor="ctr"/>
                </a:tc>
                <a:tc>
                  <a:txBody>
                    <a:bodyPr/>
                    <a:lstStyle/>
                    <a:p>
                      <a:pPr algn="ctr"/>
                      <a:r>
                        <a:rPr lang="en-US" sz="1200" b="1" dirty="0">
                          <a:latin typeface="Constantia" pitchFamily="18" charset="0"/>
                        </a:rPr>
                        <a:t>± 5%</a:t>
                      </a:r>
                    </a:p>
                  </a:txBody>
                  <a:tcPr marL="36945" marR="36945" marT="18473" marB="18473" anchor="ctr"/>
                </a:tc>
                <a:tc>
                  <a:txBody>
                    <a:bodyPr/>
                    <a:lstStyle/>
                    <a:p>
                      <a:pPr algn="ctr"/>
                      <a:r>
                        <a:rPr lang="en-US" sz="1200" b="1">
                          <a:latin typeface="Constantia" pitchFamily="18" charset="0"/>
                        </a:rPr>
                        <a:t>± 0.5pF</a:t>
                      </a:r>
                    </a:p>
                  </a:txBody>
                  <a:tcPr marL="36945" marR="36945" marT="18473" marB="18473" anchor="ctr"/>
                </a:tc>
                <a:tc>
                  <a:txBody>
                    <a:bodyPr/>
                    <a:lstStyle/>
                    <a:p>
                      <a:pPr algn="ctr"/>
                      <a:r>
                        <a:rPr lang="en-US" sz="1200" b="1">
                          <a:latin typeface="Constantia" pitchFamily="18" charset="0"/>
                        </a:rPr>
                        <a:t>-330x10</a:t>
                      </a:r>
                      <a:r>
                        <a:rPr lang="en-US" sz="1200" b="1" baseline="30000">
                          <a:latin typeface="Constantia" pitchFamily="18" charset="0"/>
                        </a:rPr>
                        <a:t>-6</a:t>
                      </a:r>
                      <a:endParaRPr lang="en-US" sz="1200" b="1">
                        <a:latin typeface="Constantia" pitchFamily="18" charset="0"/>
                      </a:endParaRPr>
                    </a:p>
                  </a:txBody>
                  <a:tcPr marL="36945" marR="36945" marT="18473" marB="18473" anchor="ctr"/>
                </a:tc>
                <a:tc>
                  <a:txBody>
                    <a:bodyPr/>
                    <a:lstStyle/>
                    <a:p>
                      <a:pPr algn="ctr"/>
                      <a:r>
                        <a:rPr lang="en-US" sz="1200" b="1" dirty="0">
                          <a:latin typeface="Constantia" pitchFamily="18" charset="0"/>
                        </a:rPr>
                        <a:t>100v</a:t>
                      </a:r>
                    </a:p>
                  </a:txBody>
                  <a:tcPr marL="36945" marR="36945" marT="18473" marB="18473" anchor="ctr"/>
                </a:tc>
              </a:tr>
              <a:tr h="269055">
                <a:tc>
                  <a:txBody>
                    <a:bodyPr/>
                    <a:lstStyle/>
                    <a:p>
                      <a:pPr algn="ctr"/>
                      <a:r>
                        <a:rPr lang="en-US" sz="1200" b="1" dirty="0" smtClean="0">
                          <a:latin typeface="Constantia" pitchFamily="18" charset="0"/>
                        </a:rPr>
                        <a:t>Lam</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6</a:t>
                      </a:r>
                    </a:p>
                  </a:txBody>
                  <a:tcPr marL="36945" marR="36945" marT="18473" marB="18473" anchor="ctr"/>
                </a:tc>
                <a:tc>
                  <a:txBody>
                    <a:bodyPr/>
                    <a:lstStyle/>
                    <a:p>
                      <a:pPr algn="ctr"/>
                      <a:r>
                        <a:rPr lang="en-US" sz="1200" b="1">
                          <a:latin typeface="Constantia" pitchFamily="18" charset="0"/>
                        </a:rPr>
                        <a:t>6</a:t>
                      </a:r>
                    </a:p>
                  </a:txBody>
                  <a:tcPr marL="36945" marR="36945" marT="18473" marB="18473" anchor="ctr"/>
                </a:tc>
                <a:tc>
                  <a:txBody>
                    <a:bodyPr/>
                    <a:lstStyle/>
                    <a:p>
                      <a:pPr algn="ctr"/>
                      <a:r>
                        <a:rPr lang="en-US" sz="1200" b="1">
                          <a:latin typeface="Constantia" pitchFamily="18" charset="0"/>
                        </a:rPr>
                        <a:t>x1m</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c>
                  <a:txBody>
                    <a:bodyPr/>
                    <a:lstStyle/>
                    <a:p>
                      <a:pPr algn="ctr"/>
                      <a:r>
                        <a:rPr lang="en-US" sz="1200" b="1">
                          <a:latin typeface="Constantia" pitchFamily="18" charset="0"/>
                        </a:rPr>
                        <a:t>-470x10</a:t>
                      </a:r>
                      <a:r>
                        <a:rPr lang="en-US" sz="1200" b="1" baseline="30000">
                          <a:latin typeface="Constantia" pitchFamily="18" charset="0"/>
                        </a:rPr>
                        <a:t>-6</a:t>
                      </a:r>
                      <a:endParaRPr lang="en-US" sz="1200" b="1">
                        <a:latin typeface="Constantia" pitchFamily="18" charset="0"/>
                      </a:endParaRPr>
                    </a:p>
                  </a:txBody>
                  <a:tcPr marL="36945" marR="36945" marT="18473" marB="18473" anchor="ctr"/>
                </a:tc>
                <a:tc>
                  <a:txBody>
                    <a:bodyPr/>
                    <a:lstStyle/>
                    <a:p>
                      <a:pPr algn="ctr"/>
                      <a:r>
                        <a:rPr lang="en-US" sz="1200" b="1" dirty="0">
                          <a:latin typeface="Constantia" pitchFamily="18" charset="0"/>
                        </a:rPr>
                        <a:t>630v</a:t>
                      </a:r>
                    </a:p>
                  </a:txBody>
                  <a:tcPr marL="36945" marR="36945" marT="18473" marB="18473" anchor="ctr"/>
                </a:tc>
              </a:tr>
              <a:tr h="269055">
                <a:tc>
                  <a:txBody>
                    <a:bodyPr/>
                    <a:lstStyle/>
                    <a:p>
                      <a:pPr algn="ctr"/>
                      <a:r>
                        <a:rPr lang="en-US" sz="1200" b="1" dirty="0" err="1" smtClean="0">
                          <a:latin typeface="Constantia" pitchFamily="18" charset="0"/>
                        </a:rPr>
                        <a:t>Tím</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7</a:t>
                      </a:r>
                    </a:p>
                  </a:txBody>
                  <a:tcPr marL="36945" marR="36945" marT="18473" marB="18473" anchor="ctr"/>
                </a:tc>
                <a:tc>
                  <a:txBody>
                    <a:bodyPr/>
                    <a:lstStyle/>
                    <a:p>
                      <a:pPr algn="ctr"/>
                      <a:r>
                        <a:rPr lang="en-US" sz="1200" b="1">
                          <a:latin typeface="Constantia" pitchFamily="18" charset="0"/>
                        </a:rPr>
                        <a:t>7</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c>
                  <a:txBody>
                    <a:bodyPr/>
                    <a:lstStyle/>
                    <a:p>
                      <a:pPr algn="ctr"/>
                      <a:r>
                        <a:rPr lang="en-US" sz="1200" b="1" dirty="0">
                          <a:latin typeface="Constantia" pitchFamily="18" charset="0"/>
                        </a:rPr>
                        <a:t>-750x10</a:t>
                      </a:r>
                      <a:r>
                        <a:rPr lang="en-US" sz="1200" b="1" baseline="30000" dirty="0">
                          <a:latin typeface="Constantia" pitchFamily="18" charset="0"/>
                        </a:rPr>
                        <a:t>-6</a:t>
                      </a:r>
                      <a:endParaRPr lang="en-US" sz="1200" b="1" dirty="0">
                        <a:latin typeface="Constantia" pitchFamily="18" charset="0"/>
                      </a:endParaRP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r>
              <a:tr h="367678">
                <a:tc>
                  <a:txBody>
                    <a:bodyPr/>
                    <a:lstStyle/>
                    <a:p>
                      <a:pPr algn="ctr"/>
                      <a:r>
                        <a:rPr lang="en-US" sz="1200" b="1" dirty="0" err="1" smtClean="0">
                          <a:latin typeface="Constantia" pitchFamily="18" charset="0"/>
                        </a:rPr>
                        <a:t>Xám</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8</a:t>
                      </a:r>
                    </a:p>
                  </a:txBody>
                  <a:tcPr marL="36945" marR="36945" marT="18473" marB="18473" anchor="ctr"/>
                </a:tc>
                <a:tc>
                  <a:txBody>
                    <a:bodyPr/>
                    <a:lstStyle/>
                    <a:p>
                      <a:pPr algn="ctr"/>
                      <a:r>
                        <a:rPr lang="en-US" sz="1200" b="1">
                          <a:latin typeface="Constantia" pitchFamily="18" charset="0"/>
                        </a:rPr>
                        <a:t>8</a:t>
                      </a:r>
                    </a:p>
                  </a:txBody>
                  <a:tcPr marL="36945" marR="36945" marT="18473" marB="18473" anchor="ctr"/>
                </a:tc>
                <a:tc>
                  <a:txBody>
                    <a:bodyPr/>
                    <a:lstStyle/>
                    <a:p>
                      <a:pPr algn="ctr"/>
                      <a:r>
                        <a:rPr lang="en-US" sz="1200" b="1">
                          <a:latin typeface="Constantia" pitchFamily="18" charset="0"/>
                        </a:rPr>
                        <a:t>x0.01</a:t>
                      </a:r>
                    </a:p>
                  </a:txBody>
                  <a:tcPr marL="36945" marR="36945" marT="18473" marB="18473" anchor="ctr"/>
                </a:tc>
                <a:tc>
                  <a:txBody>
                    <a:bodyPr/>
                    <a:lstStyle/>
                    <a:p>
                      <a:pPr algn="ctr"/>
                      <a:r>
                        <a:rPr lang="en-US" sz="1200" b="1">
                          <a:latin typeface="Constantia" pitchFamily="18" charset="0"/>
                        </a:rPr>
                        <a:t>+80%,-20%</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r>
              <a:tr h="269055">
                <a:tc>
                  <a:txBody>
                    <a:bodyPr/>
                    <a:lstStyle/>
                    <a:p>
                      <a:pPr algn="ctr"/>
                      <a:r>
                        <a:rPr lang="en-US" sz="1200" b="1" dirty="0" err="1" smtClean="0">
                          <a:latin typeface="Constantia" pitchFamily="18" charset="0"/>
                        </a:rPr>
                        <a:t>Trắng</a:t>
                      </a:r>
                      <a:endParaRPr lang="en-US" sz="1200" b="1" dirty="0">
                        <a:latin typeface="Constantia" pitchFamily="18" charset="0"/>
                      </a:endParaRPr>
                    </a:p>
                  </a:txBody>
                  <a:tcPr marL="36945" marR="36945" marT="18473" marB="18473" anchor="ctr"/>
                </a:tc>
                <a:tc>
                  <a:txBody>
                    <a:bodyPr/>
                    <a:lstStyle/>
                    <a:p>
                      <a:pPr algn="ctr"/>
                      <a:r>
                        <a:rPr lang="en-US" sz="1200" b="1">
                          <a:latin typeface="Constantia" pitchFamily="18" charset="0"/>
                        </a:rPr>
                        <a:t>9</a:t>
                      </a:r>
                    </a:p>
                  </a:txBody>
                  <a:tcPr marL="36945" marR="36945" marT="18473" marB="18473" anchor="ctr"/>
                </a:tc>
                <a:tc>
                  <a:txBody>
                    <a:bodyPr/>
                    <a:lstStyle/>
                    <a:p>
                      <a:pPr algn="ctr"/>
                      <a:r>
                        <a:rPr lang="en-US" sz="1200" b="1">
                          <a:latin typeface="Constantia" pitchFamily="18" charset="0"/>
                        </a:rPr>
                        <a:t>9</a:t>
                      </a:r>
                    </a:p>
                  </a:txBody>
                  <a:tcPr marL="36945" marR="36945" marT="18473" marB="18473" anchor="ctr"/>
                </a:tc>
                <a:tc>
                  <a:txBody>
                    <a:bodyPr/>
                    <a:lstStyle/>
                    <a:p>
                      <a:pPr algn="ctr"/>
                      <a:r>
                        <a:rPr lang="en-US" sz="1200" b="1">
                          <a:latin typeface="Constantia" pitchFamily="18" charset="0"/>
                        </a:rPr>
                        <a:t>x0.1</a:t>
                      </a:r>
                    </a:p>
                  </a:txBody>
                  <a:tcPr marL="36945" marR="36945" marT="18473" marB="18473" anchor="ctr"/>
                </a:tc>
                <a:tc>
                  <a:txBody>
                    <a:bodyPr/>
                    <a:lstStyle/>
                    <a:p>
                      <a:pPr algn="ctr"/>
                      <a:r>
                        <a:rPr lang="en-US" sz="1200" b="1">
                          <a:latin typeface="Constantia" pitchFamily="18" charset="0"/>
                        </a:rPr>
                        <a:t>± 10%</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a:latin typeface="Constantia" pitchFamily="18" charset="0"/>
                        </a:rPr>
                        <a:t> </a:t>
                      </a:r>
                    </a:p>
                  </a:txBody>
                  <a:tcPr marL="36945" marR="36945" marT="18473" marB="18473" anchor="ctr"/>
                </a:tc>
                <a:tc>
                  <a:txBody>
                    <a:bodyPr/>
                    <a:lstStyle/>
                    <a:p>
                      <a:pPr algn="ctr"/>
                      <a:r>
                        <a:rPr lang="en-US" sz="1200" b="1" dirty="0">
                          <a:latin typeface="Constantia" pitchFamily="18" charset="0"/>
                        </a:rPr>
                        <a:t> </a:t>
                      </a:r>
                    </a:p>
                  </a:txBody>
                  <a:tcPr marL="36945" marR="36945" marT="18473" marB="18473" anchor="ctr"/>
                </a:tc>
              </a:tr>
            </a:tbl>
          </a:graphicData>
        </a:graphic>
      </p:graphicFrame>
      <p:grpSp>
        <p:nvGrpSpPr>
          <p:cNvPr id="2" name="Group 1"/>
          <p:cNvGrpSpPr/>
          <p:nvPr/>
        </p:nvGrpSpPr>
        <p:grpSpPr>
          <a:xfrm>
            <a:off x="300718" y="3214343"/>
            <a:ext cx="2333625" cy="1924050"/>
            <a:chOff x="488950" y="2924175"/>
            <a:chExt cx="2333625" cy="1924050"/>
          </a:xfrm>
        </p:grpSpPr>
        <p:pic>
          <p:nvPicPr>
            <p:cNvPr id="27757" name="Picture 73" descr="cap29.gif"/>
            <p:cNvPicPr>
              <a:picLocks noChangeAspect="1"/>
            </p:cNvPicPr>
            <p:nvPr/>
          </p:nvPicPr>
          <p:blipFill>
            <a:blip r:embed="rId2"/>
            <a:srcRect/>
            <a:stretch>
              <a:fillRect/>
            </a:stretch>
          </p:blipFill>
          <p:spPr bwMode="auto">
            <a:xfrm>
              <a:off x="488950" y="2924175"/>
              <a:ext cx="2333625" cy="1924050"/>
            </a:xfrm>
            <a:prstGeom prst="rect">
              <a:avLst/>
            </a:prstGeom>
            <a:noFill/>
            <a:ln w="9525">
              <a:noFill/>
              <a:miter lim="800000"/>
              <a:headEnd/>
              <a:tailEnd/>
            </a:ln>
          </p:spPr>
        </p:pic>
        <p:sp>
          <p:nvSpPr>
            <p:cNvPr id="20" name="Rectangle 19"/>
            <p:cNvSpPr/>
            <p:nvPr/>
          </p:nvSpPr>
          <p:spPr>
            <a:xfrm>
              <a:off x="2055812" y="3395662"/>
              <a:ext cx="609600" cy="8095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spTree>
    <p:extLst>
      <p:ext uri="{BB962C8B-B14F-4D97-AF65-F5344CB8AC3E}">
        <p14:creationId xmlns:p14="http://schemas.microsoft.com/office/powerpoint/2010/main" val="116789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600200"/>
            <a:ext cx="8381999" cy="4525963"/>
          </a:xfrm>
        </p:spPr>
        <p:txBody>
          <a:bodyPr>
            <a:normAutofit/>
          </a:bodyPr>
          <a:lstStyle/>
          <a:p>
            <a:pPr>
              <a:lnSpc>
                <a:spcPct val="120000"/>
              </a:lnSpc>
              <a:buClr>
                <a:srgbClr val="C00000"/>
              </a:buClr>
              <a:buFont typeface="Wingdings" pitchFamily="2" charset="2"/>
              <a:buChar char="Ø"/>
            </a:pPr>
            <a:r>
              <a:rPr lang="en-US" sz="2800" smtClean="0"/>
              <a:t> </a:t>
            </a:r>
            <a:r>
              <a:rPr lang="en-US" smtClean="0"/>
              <a:t> </a:t>
            </a:r>
            <a:r>
              <a:rPr lang="en-US" smtClean="0">
                <a:solidFill>
                  <a:schemeClr val="tx2">
                    <a:lumMod val="50000"/>
                  </a:schemeClr>
                </a:solidFill>
              </a:rPr>
              <a:t>Tụ ghép tầng: Cách ly thành phần 1 chiều giữa các tầng khuếch đại, đảm bảo điều kiện hoạt động độc lập giữa các tầng trong chế độ 1 chiều</a:t>
            </a:r>
          </a:p>
          <a:p>
            <a:pPr>
              <a:lnSpc>
                <a:spcPct val="120000"/>
              </a:lnSpc>
              <a:buClr>
                <a:srgbClr val="C00000"/>
              </a:buClr>
              <a:buFont typeface="Wingdings" pitchFamily="2" charset="2"/>
              <a:buChar char="Ø"/>
            </a:pPr>
            <a:r>
              <a:rPr lang="en-US">
                <a:solidFill>
                  <a:schemeClr val="tx2">
                    <a:lumMod val="50000"/>
                  </a:schemeClr>
                </a:solidFill>
              </a:rPr>
              <a:t> </a:t>
            </a:r>
            <a:r>
              <a:rPr lang="en-US" smtClean="0">
                <a:solidFill>
                  <a:schemeClr val="tx2">
                    <a:lumMod val="50000"/>
                  </a:schemeClr>
                </a:solidFill>
              </a:rPr>
              <a:t>Tụ thoát: Loại bỏ tín hiệu không hữu ích xuống đất</a:t>
            </a:r>
          </a:p>
          <a:p>
            <a:pPr>
              <a:lnSpc>
                <a:spcPct val="120000"/>
              </a:lnSpc>
              <a:buClr>
                <a:srgbClr val="C00000"/>
              </a:buClr>
              <a:buFont typeface="Wingdings" pitchFamily="2" charset="2"/>
              <a:buChar char="Ø"/>
            </a:pPr>
            <a:r>
              <a:rPr lang="en-US">
                <a:solidFill>
                  <a:schemeClr val="tx2">
                    <a:lumMod val="50000"/>
                  </a:schemeClr>
                </a:solidFill>
              </a:rPr>
              <a:t> </a:t>
            </a:r>
            <a:r>
              <a:rPr lang="en-US" smtClean="0">
                <a:solidFill>
                  <a:schemeClr val="tx2">
                    <a:lumMod val="50000"/>
                  </a:schemeClr>
                </a:solidFill>
              </a:rPr>
              <a:t>Tụ lọc:  Được sử dụng trong các mạch lọc</a:t>
            </a:r>
          </a:p>
          <a:p>
            <a:pPr>
              <a:lnSpc>
                <a:spcPct val="120000"/>
              </a:lnSpc>
              <a:buClr>
                <a:srgbClr val="C00000"/>
              </a:buClr>
              <a:buFont typeface="Wingdings" pitchFamily="2" charset="2"/>
              <a:buChar char="Ø"/>
            </a:pPr>
            <a:r>
              <a:rPr lang="en-US">
                <a:solidFill>
                  <a:schemeClr val="tx2">
                    <a:lumMod val="50000"/>
                  </a:schemeClr>
                </a:solidFill>
              </a:rPr>
              <a:t> </a:t>
            </a:r>
            <a:r>
              <a:rPr lang="en-US" smtClean="0">
                <a:solidFill>
                  <a:schemeClr val="tx2">
                    <a:lumMod val="50000"/>
                  </a:schemeClr>
                </a:solidFill>
              </a:rPr>
              <a:t>Tụ cộng hưởng: Dùng trong các mạch cộng hưởng LC (mạch cộng hưởng nối tiếp hoặc song song)</a:t>
            </a:r>
            <a:endParaRPr lang="en-US" sz="2800">
              <a:solidFill>
                <a:schemeClr val="tx2">
                  <a:lumMod val="50000"/>
                </a:schemeClr>
              </a:solidFill>
            </a:endParaRPr>
          </a:p>
        </p:txBody>
      </p:sp>
      <p:sp>
        <p:nvSpPr>
          <p:cNvPr id="3" name="Title 2"/>
          <p:cNvSpPr>
            <a:spLocks noGrp="1"/>
          </p:cNvSpPr>
          <p:nvPr>
            <p:ph type="title"/>
          </p:nvPr>
        </p:nvSpPr>
        <p:spPr>
          <a:xfrm>
            <a:off x="457200" y="457200"/>
            <a:ext cx="8229600" cy="804672"/>
          </a:xfrm>
        </p:spPr>
        <p:txBody>
          <a:bodyPr/>
          <a:lstStyle/>
          <a:p>
            <a:r>
              <a:rPr lang="en-US" b="1" smtClean="0">
                <a:solidFill>
                  <a:srgbClr val="FFC000"/>
                </a:solidFill>
              </a:rPr>
              <a:t>Ứng dụng của tụ điện</a:t>
            </a:r>
            <a:endParaRPr lang="en-US" b="1">
              <a:solidFill>
                <a:srgbClr val="FFC000"/>
              </a:solidFill>
            </a:endParaRPr>
          </a:p>
        </p:txBody>
      </p:sp>
    </p:spTree>
    <p:extLst>
      <p:ext uri="{BB962C8B-B14F-4D97-AF65-F5344CB8AC3E}">
        <p14:creationId xmlns:p14="http://schemas.microsoft.com/office/powerpoint/2010/main" val="1783135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FB48FF8E-7A4E-492A-BC40-A062A2A62D3B}" type="slidenum">
              <a:rPr lang="fr-CA"/>
              <a:pPr>
                <a:defRPr/>
              </a:pPr>
              <a:t>16</a:t>
            </a:fld>
            <a:endParaRPr lang="fr-CA" dirty="0"/>
          </a:p>
        </p:txBody>
      </p:sp>
      <p:sp>
        <p:nvSpPr>
          <p:cNvPr id="28675" name="Titre 3"/>
          <p:cNvSpPr>
            <a:spLocks noGrp="1"/>
          </p:cNvSpPr>
          <p:nvPr>
            <p:ph type="title"/>
          </p:nvPr>
        </p:nvSpPr>
        <p:spPr>
          <a:xfrm>
            <a:off x="457200" y="366522"/>
            <a:ext cx="8229600" cy="1252728"/>
          </a:xfrm>
        </p:spPr>
        <p:txBody>
          <a:bodyPr>
            <a:normAutofit/>
          </a:bodyPr>
          <a:lstStyle/>
          <a:p>
            <a:pPr eaLnBrk="1" hangingPunct="1"/>
            <a:r>
              <a:rPr lang="fr-CA" b="1" smtClean="0">
                <a:solidFill>
                  <a:srgbClr val="FFC000"/>
                </a:solidFill>
              </a:rPr>
              <a:t>Cuộn cảm</a:t>
            </a:r>
          </a:p>
        </p:txBody>
      </p:sp>
      <p:sp>
        <p:nvSpPr>
          <p:cNvPr id="28676"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8678"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8679"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8680"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8681"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8682"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8683"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28684"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28685"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8686" name="TextBox 21"/>
          <p:cNvSpPr txBox="1">
            <a:spLocks noChangeArrowheads="1"/>
          </p:cNvSpPr>
          <p:nvPr/>
        </p:nvSpPr>
        <p:spPr bwMode="auto">
          <a:xfrm>
            <a:off x="533400" y="1500098"/>
            <a:ext cx="8382000" cy="1994392"/>
          </a:xfrm>
          <a:prstGeom prst="rect">
            <a:avLst/>
          </a:prstGeom>
          <a:noFill/>
          <a:ln w="9525">
            <a:noFill/>
            <a:miter lim="800000"/>
            <a:headEnd/>
            <a:tailEnd/>
          </a:ln>
        </p:spPr>
        <p:txBody>
          <a:bodyPr>
            <a:spAutoFit/>
          </a:bodyPr>
          <a:lstStyle/>
          <a:p>
            <a:pPr marL="342900" indent="-342900">
              <a:lnSpc>
                <a:spcPct val="110000"/>
              </a:lnSpc>
              <a:buFont typeface="Wingdings" pitchFamily="2" charset="2"/>
              <a:buChar char="Ø"/>
            </a:pPr>
            <a:r>
              <a:rPr lang="en-US" sz="2400">
                <a:solidFill>
                  <a:srgbClr val="0C0C60"/>
                </a:solidFill>
                <a:latin typeface="Constantia" pitchFamily="18" charset="0"/>
                <a:cs typeface="Times New Roman" pitchFamily="18" charset="0"/>
              </a:rPr>
              <a:t>Cuộn cảm (hay cuộn dây) là linh kiện điện tử có thể lưu trữ năng lượng từ trường khi cho dòng điện qua. Khả năng này của cuộn cảm được đo bằng </a:t>
            </a:r>
            <a:r>
              <a:rPr lang="en-US" sz="2400">
                <a:solidFill>
                  <a:srgbClr val="FF9933"/>
                </a:solidFill>
                <a:latin typeface="Constantia" pitchFamily="18" charset="0"/>
                <a:cs typeface="Times New Roman" pitchFamily="18" charset="0"/>
              </a:rPr>
              <a:t>độ tự cảm (L) </a:t>
            </a:r>
            <a:r>
              <a:rPr lang="en-US" sz="2400">
                <a:solidFill>
                  <a:srgbClr val="0C0C60"/>
                </a:solidFill>
                <a:latin typeface="Constantia" pitchFamily="18" charset="0"/>
                <a:cs typeface="Times New Roman" pitchFamily="18" charset="0"/>
              </a:rPr>
              <a:t>của nó, đơn vị là Henry (H).</a:t>
            </a:r>
          </a:p>
          <a:p>
            <a:endParaRPr lang="en-US" sz="1800" b="1">
              <a:solidFill>
                <a:srgbClr val="0C0C60"/>
              </a:solidFill>
              <a:latin typeface="Times New Roman" pitchFamily="18" charset="0"/>
              <a:cs typeface="Times New Roman" pitchFamily="18" charset="0"/>
            </a:endParaRPr>
          </a:p>
        </p:txBody>
      </p:sp>
      <p:sp>
        <p:nvSpPr>
          <p:cNvPr id="2868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7667" name="TextBox 28"/>
          <p:cNvSpPr txBox="1">
            <a:spLocks noChangeArrowheads="1"/>
          </p:cNvSpPr>
          <p:nvPr/>
        </p:nvSpPr>
        <p:spPr bwMode="auto">
          <a:xfrm>
            <a:off x="990600" y="4635006"/>
            <a:ext cx="5867400" cy="369332"/>
          </a:xfrm>
          <a:prstGeom prst="rect">
            <a:avLst/>
          </a:prstGeom>
          <a:noFill/>
          <a:ln w="9525">
            <a:noFill/>
            <a:miter lim="800000"/>
            <a:headEnd/>
            <a:tailEnd/>
          </a:ln>
        </p:spPr>
        <p:txBody>
          <a:bodyPr>
            <a:spAutoFit/>
          </a:bodyPr>
          <a:lstStyle/>
          <a:p>
            <a:pPr algn="ctr"/>
            <a:r>
              <a:rPr lang="en-US" b="1" i="1">
                <a:latin typeface="Constantia" pitchFamily="18" charset="0"/>
              </a:rPr>
              <a:t>Ký hiệu và hình dáng thực tế của các loại cuộn cảm</a:t>
            </a:r>
          </a:p>
        </p:txBody>
      </p:sp>
      <p:grpSp>
        <p:nvGrpSpPr>
          <p:cNvPr id="2" name="Group 23"/>
          <p:cNvGrpSpPr>
            <a:grpSpLocks/>
          </p:cNvGrpSpPr>
          <p:nvPr/>
        </p:nvGrpSpPr>
        <p:grpSpPr bwMode="auto">
          <a:xfrm>
            <a:off x="1484051" y="3362989"/>
            <a:ext cx="4688149" cy="1295400"/>
            <a:chOff x="914400" y="3429000"/>
            <a:chExt cx="3562350" cy="1219200"/>
          </a:xfrm>
        </p:grpSpPr>
        <p:pic>
          <p:nvPicPr>
            <p:cNvPr id="28693" name="Picture 514" descr="coi-shape"/>
            <p:cNvPicPr>
              <a:picLocks noChangeAspect="1" noChangeArrowheads="1"/>
            </p:cNvPicPr>
            <p:nvPr/>
          </p:nvPicPr>
          <p:blipFill>
            <a:blip r:embed="rId3"/>
            <a:srcRect/>
            <a:stretch>
              <a:fillRect/>
            </a:stretch>
          </p:blipFill>
          <p:spPr bwMode="auto">
            <a:xfrm>
              <a:off x="914400" y="3429000"/>
              <a:ext cx="3562350" cy="533400"/>
            </a:xfrm>
            <a:prstGeom prst="rect">
              <a:avLst/>
            </a:prstGeom>
            <a:noFill/>
            <a:ln w="9525">
              <a:noFill/>
              <a:miter lim="800000"/>
              <a:headEnd/>
              <a:tailEnd/>
            </a:ln>
          </p:spPr>
        </p:pic>
        <p:pic>
          <p:nvPicPr>
            <p:cNvPr id="28694" name="Picture 514" descr="coi-shape"/>
            <p:cNvPicPr>
              <a:picLocks noChangeAspect="1" noChangeArrowheads="1"/>
            </p:cNvPicPr>
            <p:nvPr/>
          </p:nvPicPr>
          <p:blipFill>
            <a:blip r:embed="rId4"/>
            <a:srcRect t="42857" r="34225"/>
            <a:stretch>
              <a:fillRect/>
            </a:stretch>
          </p:blipFill>
          <p:spPr bwMode="auto">
            <a:xfrm>
              <a:off x="1371600" y="4191000"/>
              <a:ext cx="2343150" cy="304800"/>
            </a:xfrm>
            <a:prstGeom prst="rect">
              <a:avLst/>
            </a:prstGeom>
            <a:noFill/>
            <a:ln w="9525">
              <a:noFill/>
              <a:miter lim="800000"/>
              <a:headEnd/>
              <a:tailEnd/>
            </a:ln>
          </p:spPr>
        </p:pic>
        <p:cxnSp>
          <p:nvCxnSpPr>
            <p:cNvPr id="27" name="Straight Arrow Connector 26"/>
            <p:cNvCxnSpPr/>
            <p:nvPr/>
          </p:nvCxnSpPr>
          <p:spPr>
            <a:xfrm rot="5400000" flipH="1" flipV="1">
              <a:off x="1600200" y="4191000"/>
              <a:ext cx="5334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flipV="1">
              <a:off x="2895600" y="4191000"/>
              <a:ext cx="5334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 name="AutoShape 2" descr="data:image/jpeg;base64,/9j/4AAQSkZJRgABAQAAAQABAAD/2wCEAAkGBxQQEhUSEhQUFhQVFRUUGBQUFBUUFRcVFBQXFxgYFhQYHCggGR0lHRUVIjEhJSkuLi4uFx83ODMsNyguLiwBCgoKDg0OGhAQGy8kICQsLDIrNCwtLywsLCwwLCw1NDc1LDctNCwvMCwsNzQtLCwsLCwtMCw0LCw0LC4sLSwvLP/AABEIALwBDAMBIgACEQEDEQH/xAAcAAEAAQUBAQAAAAAAAAAAAAAABgECBAUHAwj/xABAEAABAwIEAwUECAUDBAMAAAABAAIDBBEFEiExE0FRBiJhcYEHMkKhFCNSYnKRscEzQ4LR8GOi4VRzkrIVFiT/xAAZAQEAAwEBAAAAAAAAAAAAAAAAAQQFAgP/xAAvEQEAAgIABAQDBwUAAAAAAAAAAQIDEQQSIUEiMVHwYaHREzJxgZGxwQUUI+Hx/9oADAMBAAIRAxEAPwDuKIiAiIgIiICIiAiIgIiICIiAiIgIiICIiAiIgIiICIiAiIgIiICIiAiIgIiICIiAiIgIiICIiAite8NBJIAGpJ0AHiVq6ftLSSOc1lTA5zQSQJG6AbnfkidNsihdf7UMOhcW8Vz7c42Oc2/QO+L0XjgftTo6qQR/WRXNmvlDQ0nxIJy+uijmh19nb0TpFHJ+3NAyQRGpYXnkwOeB5uaCB6lSFrgQCDcHUEbEKXMxMea5ERECIiAiIgIiICIiAiIgIiICIiAiIgIiICIiAiIgIioTZBbNKGNLnEBoBJJNgAOZK55W+0/NLko6cysDspme4saT0YLEnz05rA9pvaIzxxQxksglkeHS395sJ73pcWXngmGxtfQuaCGSRT6OGXvOY5je7fpa3n4qpm4nl6VXcPDxMbv8Wgq62qxqSUvlMdLFmzZS4Rd25tYe8NPM+HKKYhC8RRhrTlkJEMYblzC+XiOHME6AHoblTnszCY4KqNx7scTgG9TM8Bzj420WL2upg6amYzQNp4ALfeYTp81TnieaYlbjHyxMIlLg0VPEZah3Fl2DGGzGkja494+Wg8Vq54TG4MOjzq4DXhg65fF3XoupnA4hUQRkAsp4fpD7/E4NMpv11dEPIWUGhiMjnSBhJc4n5/vupjLMubapXazDqiaFtoMse93ZQXG40zPIuddbDTwXQsG9qsVJRxx1F5appLcjNAWjZxeRYX6KBYox8LC5zSNNAQQL+Ph/x1Uciw4l4zkhxAc8gatB2aPvH5L2w5NTt5TSbx4vJ9Mdle2dPiDWhj2tmLczoc2ZzfDNYAqSLgPYrH/ok8TcscVPmAcA3M8D7TpNyflbkuzntLS8eOmEzDLK3MxrTmu22YG40FwLi+6uY8kXhTyUiJ8LboiL0eQiIgIiICIiAiIgIiICIiAiIgIiICIiAiIgooJjHa4urGQRECGKRomfuXk7RtHqCVN6pzgxxaAXWNgdieS56yOKKpGIMAMTz9dGR3oprZS63Lz/ALqrxObkiI3razw+Pm3Ot/VhY1RBsLor5X0sznMP+lMMtx5E3PgrsdxgSU0NQz36dzA9vRwsLeWZjf8AyXp21ma8CqpyH5BZ7D8UZ3aR4X/IjoohRyguLQSYalpiu7dsm7Gv6ODg0eIIKyLWtEzXzhq46ReK5O/vb1+mnjzxsP8AHikczo4OHFZbzH6LDmrSW00xuQWNjN+ToXFvzDgVi4c1zmAjSeiffLzfE198vm3vN8iFIKjDWSRyxM92Rv0mE9HEd4D/AGfmuZmKSsTXcTHqq+slfU1DQO8+jIHiHR0409AvXsrhzTa/wk/JX4fJmNFJsXwviPnkBsfWMquBvcJHtZu2U+QDTmJPyHqpxZOWZme0fyq8Vi5q1iPgvx6nZNVEvH1NGwvePhe9pBynreQxt8Qw9FBJIXe+4e8SSepPVTZ8nEpnHX66c68yyMlrBfndxe9ZDMDBFrC1rW5bfpYfJe+K3NE2V+J8Gsce/cuY1tTk232sOp2Hmszsbi00FRala19S8Fplk1bEPitfSzRuT+ywsYhs/KwXc4kh2vunQEX2H9wsvCYDTxlvxSWzH7o1a3y5nrp0VrFeIjbi1Ix16vpXBeJwI+M4PkyjM9oyhx6hvJZq5j2f9pUNPR2qi4yxdwAC5e23d168vmp9gOJfSqeOcxuj4jc2R/vD/N/VX62iY3Chasx102CIi6ciIiAiIgIiICIiAiIgIiICIiAiIgIiIIl27lqGcB8N+GyUGTKbHYhub7l7XWs7YYbKw8emy3cO+PgkHiORW/xRzzMTC8OcwZZICQczSLgi+zvDYqG4riBZIRDJwnc4ZQ4Nv0AOwWLxlom8xZqcLFoiJrr376IxFXAO7h4MoNjDL/Dd1a1x5Haxt4KzEKGSI8aFhLCBxIHbi2o87fC8eqzMXq3SttUUhd9+I3Ho4beR0WrgJjbeColhA/lzsJaPC4BFvKyqRGuse/5alJm3ZlPq46kGopjapiHfjdo54tYhw53Atcc1o6TtFIRlbZnDfdgc17i2577e6Ddu+htusbHK5sjmkiIS7CWB9gfxA7LoXs17IwzHjySOkeAM2Ugx3PLNl1KtYcEW6a/VGbLGGm5aOSufHTskyuc1k+eN4Y5rHG5L4231v3ned9NlkU0zoW107muY6TJw2PGU99gAIB6uG/gu2xU7WNDWgBo5clou0nY+CvcHyl4cG5RkdYGxu0kW1yk3CtW/p9ZieWWdT+o1mdXr0QGojDHw07doowbDUk+6NOZJLltcVcY4+CBmll7uQa7n3NN+V+ugUZgro6KoqJXyGaoMnAjAaWnugDRmttS7X+6kdOPo7TK/vVEgsPuNPTodfQeKoRun+Ofz+MvXJTx/afojFdgzGODNHPBL5X75n/ZH3G7Dqb8goli1Rw3kHU30HVdIlpvqnOGp5uN7F/2QBqT0A9bbrnNW8NkIFpJzy0yR22zO5kdB0Vimq9O6vyzlnc+UfNiU7XiRmnEqXkcKMC4jLtnuHN21h6nlf6C9nvZ2WhpyJ5XSSyEPfmcXBpts26572B7Mmn//AEy3M79RfdgOp/qPNdpjdcA9QCtHDXurcRkifBC5ERe6qIiICIiAiIgIiICIiAiIgIiICIiAiIgi3/xTI6t84eMzhZ8TyLHTQtdyUd7UGKQkPie63Qh/5G6lfaRkGaPjNDnSPEbBctfmPR41A01voo72gwgN2dJH+KUEemhWHxtLRPl8urV4W0biZmffv0c3njhDu46rj8hcfJwK1+NOY1t5H1Lxt3jlHzcf0W9xSlF+9VyAHYNExv6tsFpMRpYIRmeJJHEaZ+6XdLB2ZxXlitvXm1adOqK0lTlfeONp10zjMB+enyXVewGIVtRLFE2RkLA9r3EkcWVrdcgZs1lg7kN1y3EpHmznsETdcoaNT581tux/a9+HytfHG3KD3yW5pHDmA47X8PmtSu+loUuIruJr3/DXyfVIVCuWT+2OMUokbCfpLi4NhLrsAGz3vsNPALKoPaUyKmJqpYn1JY57Y4WPDR0a52oFtNb6q1z19WR/b5PRj+0qV7a6nEAjz5SczrWDtR3j1s4FKZkcQBqpRPM7+XGCATyFhdzh4CyhOaevzztdnyNM0rR7xa922vg1u3gF07AsJMTLU7aePutLnx99xzNDvesORHNZOeLZMs2o1b8mHDWt5avFqWWdv194Y7WbCwhsrhyBIuIm+GpWpwns3HC4PyAa6DkPK/76qdQYRrdxLndTqf8AhYmIwBpsvXFw2utmdl4yZjloRMUxph3G/hH6KJ52sBc8hrQLlx2AG5UticCAQbggEEbEcrLThUheiIpSIiICIiAiIgIiICIiAiIgIiICIiAiIg1mM0oI4pYx5jBIDmZjp9nndR91VNM0OjhDXEfEzI5v4nu29Cpi9gIIOxUcrohxuEWvLMmbiF4DQ6+jbc9LqjxeHfij8+q1gv2n9kNxqgdYl84a7/SGo85nXcfQeqgVRSNje7LG977XMs12tA6kE5j5uIXVaqaNjxHCziznYAaN8ddG/jd6KNY7gQk7sjjLITcxx3LA48gP5jifjf6BZMapOo8vh76tfFknXi9/Rymup+I4uL+6N3u0HkwDl5Lxo8PdL92IXOYi17blTmHso6ebI/K2OO5cW95rGj3rn+Y4bX2ubBYPaCVjpDFCyzWjI1jeVtGMuN3X7zj1v0V2uedar/x7xWlr9fzQyz5XhrdQP2WZw5JQ9/IEDTmdAP2W/wAJwfhsMgGYkiNvjI5pcQP9g/qUs7O9mG5KZjv5lQ7P4tZwz+t/zS/ERvVUxjrTxXn1/Y9nrcsTsjQKmFzri9hLA612+d7rcx176Vxmp9YXnvM+weYI5WWV7NcLjfLUSOF3ZGMGpsA5znEgddtfBZmN9nnxOdJFZwNrtI7rxfUEciuIx219pXuz8uWmS9sdm8wTHI6ltwdeY5hYeKPu/RQ2SBzPrqe4LfeZrmZ91w+JvQ8lIuyz3Vbs3TfwOyu4bzbzZOfBOO2njj2B1FRA8sFxYXaD3iOeUcz4K/sb2hNI1lNUk8I2Ecpv3CfgffZvQnbY6bdBhiDGho5LUYzgTJgS1rbm92kd11/0P+eKtxXuiJ6aboG6qoJQV02GnI9r303R2skPk69nM5DkPDZSbCu0dNVaRStLvsE5Xj+h2q6RptUVLpdEKorcyZkFyKl0ugqipdLoKorbpdBVLqiILkREBERAREQFrsXw/itNrh9rAg/4FsVRc2rFo1LqtprO4RCLAHQRENIjB95xN5Hn7zj/AJ4LVVkradmVgzTSaDqAdLX3ueZ9FOsRpTK0AEDW+oUUqcIImIYMzx7pPW2rnHlzsP3WXn4eafcj6yv4csXndp+jSyU5a0U0RHFkIMsg2b0A+6wXsPMrTPoY2ceZrQGxtFPF1GdpzyH7+TM4+MoUmxCm+iNe92rg0knm5zhb/i3itAaYmOCE+9K7jSf1OB/dg/pVG26W5ffl/C9jtuvN29/u9aKnbC6JpAvT08lS4f6kgDmt8S36lvoqYPX5G0TnbmpkHoeGB8lfUyXmq5Ny2Nrf6nXd+jY/yC8cTowymY87wuZID4Atv/6pzb3P4O5+9Fbd/wDf1Zns+rckj/vEg+jjZdJDgRrsuaUtOI6mzAACC7TrmJ/dTN1d3Vp8LPNjjTD4uJjNLzqqVnEu1o10t1v4/tssCrpJqAumpQ0td/Ehdct0+JpGo33/AD5LZUszQbk3P6LJNSCr9KRWHnzWn7zV4J28gn7koMEgNiHnuX/7mw9bX8VKBNf+6gOOdnhnNRTgZ/iZa4cOYy/EDc3G45dFk4XnZHxaQktH8Sje69upgfy52Gy7ieupNeiX1UbZG5XC4/TyXM+0PZbgScRjC5h1LW3vp8Ufj4bhTjDcXjqG5ozto5p0ex32XN5FZMtnjK4XCTESROkPwbHZ4Gh7HOqaf4mON6iL8Lj748D8lNcNxaKpjEkLw5p6bg9HDdp8Co/NguV/EhNjzHIjx/voVq5qKSGQz0/cl+KM6MmHRzds29iEjcHSU+4icRaLCMdjqANcknxROIzgjew5jxC2YkXTll8RXByxGvXoHIMnMl15NK9FAqqqiqEFQqoigXIiKAREQEREBERAVLKqII1jmDOneS73ACQPtEDuj87H0UbDC2VznNts1t9LBgJ+ZPyXSC261tVg7JNSFUycJS2579fmuY+KmIiJ8ujk30xrY6p7v+obm/C0M/ZZf/2Cnr2SQRZriNwJLbA8u6b67qX4h2HjkDgNA7cDn5rU0/s7ET80ZsdtOh5FV/7KYpNY7rM8TS14v6IpU4tJwIZoi0Ptkdn2BGhv43b81ZRYvM7V7y49Tp+QGgUim9nzrmzjZxzFvK/Wy9Yux7mr1xYLY41Dwz5aWncNfBib+qz4cScsuPsy4LKi7PWVmIupzMPGDEyvdti8Sxu4cvM/y3+D2jb8Q1WQzBbL3bhZC9I5jbGxPC3yH6TTWjqAO8NCyQdHW94dDv5FVwrGBNdpGSVvvxnceI6t8VsIYHM2P9lgY3gwqe8Dw5h7sjSW/nZdjZB6vLQ7cX81z4doayhfkqmiRt9HmzHW6lw0/MeqlWE9oYaiwa4tef5b7Nd6a2d6EqIk01va/s1xW8SPRws7TRwcNnA8j+vPkVldj6mQU7RUSZpCTbN7wbsL8ztz11W/JOy8I6FoNw0DyTXXcG2dHqshgWNE2yymrpy9AF6BWNV4QVCuAVAqrmRVERQKoiICIiAiIgIiICIiAiIgKllVEFLKmQK5EHnwgqcEL1RTseRhCoYV7Imxj/R15upLrMRNjT12DNmblkaHDx3HkVBq/sMYnAxkuivrGd2+Lb6fkuoq1zQd0nr5pidIzTzNY1rCdQAOZ+Z1Wwi1Wd9BjBuGhXiIKdjGYxezWr1DFUNU7QtAVwCqArlzsWq5LIgqiIoBERAREQEREBERAREQEREBERAREQEREBERAREQEREFEVUQUsiqiCiKqIKKqIgIiICIiAiIgIiICIiAiIgIiICIiAiIgIiICIiAiIgIiICIiAiIgIiICIiAiI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771" name="Picture 3" descr="C:\Users\Administrator\Desktop\cuon_c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 y="5176480"/>
            <a:ext cx="1947262" cy="136599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C:\Users\Administrator\Desktop\cuon_cam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3315" y="4954380"/>
            <a:ext cx="2249749" cy="1874791"/>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C:\Users\Administrator\Desktop\cuon_cam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8270" y="5072613"/>
            <a:ext cx="1576745" cy="15767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082291" y="4971681"/>
            <a:ext cx="6720114" cy="1874791"/>
            <a:chOff x="685347" y="4954380"/>
            <a:chExt cx="6720114" cy="1874791"/>
          </a:xfrm>
        </p:grpSpPr>
        <p:pic>
          <p:nvPicPr>
            <p:cNvPr id="28" name="Picture 3" descr="C:\Users\Administrator\Desktop\cuon_c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347" y="5176480"/>
              <a:ext cx="1947262" cy="13659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dministrator\Desktop\cuon_cam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5712" y="4954380"/>
              <a:ext cx="2249749" cy="187479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Users\Administrator\Desktop\cuon_cam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0667" y="5072613"/>
              <a:ext cx="1576745" cy="15767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5473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3"/>
          <p:cNvSpPr>
            <a:spLocks noGrp="1"/>
          </p:cNvSpPr>
          <p:nvPr>
            <p:ph type="title"/>
          </p:nvPr>
        </p:nvSpPr>
        <p:spPr/>
        <p:txBody>
          <a:bodyPr>
            <a:normAutofit/>
          </a:bodyPr>
          <a:lstStyle/>
          <a:p>
            <a:pPr eaLnBrk="1" hangingPunct="1"/>
            <a:r>
              <a:rPr lang="fr-CA" b="1" smtClean="0">
                <a:solidFill>
                  <a:srgbClr val="FFC000"/>
                </a:solidFill>
              </a:rPr>
              <a:t>Ứng dụng của cuộn cảm</a:t>
            </a:r>
          </a:p>
        </p:txBody>
      </p:sp>
      <p:sp>
        <p:nvSpPr>
          <p:cNvPr id="8" name="Espace réservé du numéro de diapositive 5"/>
          <p:cNvSpPr>
            <a:spLocks noGrp="1"/>
          </p:cNvSpPr>
          <p:nvPr>
            <p:ph type="sldNum" sz="quarter" idx="12"/>
          </p:nvPr>
        </p:nvSpPr>
        <p:spPr/>
        <p:txBody>
          <a:bodyPr/>
          <a:lstStyle/>
          <a:p>
            <a:pPr>
              <a:defRPr/>
            </a:pPr>
            <a:fld id="{520CCA22-D6D7-4E20-8FDE-FC9056449832}" type="slidenum">
              <a:rPr lang="fr-CA"/>
              <a:pPr>
                <a:defRPr/>
              </a:pPr>
              <a:t>17</a:t>
            </a:fld>
            <a:endParaRPr lang="fr-CA" dirty="0"/>
          </a:p>
        </p:txBody>
      </p:sp>
      <p:sp>
        <p:nvSpPr>
          <p:cNvPr id="30724"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30726"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0727"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30728"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30729"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30730"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30731"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30732"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30733"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0734" name="TextBox 21"/>
          <p:cNvSpPr txBox="1">
            <a:spLocks noChangeArrowheads="1"/>
          </p:cNvSpPr>
          <p:nvPr/>
        </p:nvSpPr>
        <p:spPr bwMode="auto">
          <a:xfrm>
            <a:off x="381000" y="1557117"/>
            <a:ext cx="3962400" cy="5355312"/>
          </a:xfrm>
          <a:prstGeom prst="rect">
            <a:avLst/>
          </a:prstGeom>
          <a:noFill/>
          <a:ln w="9525">
            <a:noFill/>
            <a:miter lim="800000"/>
            <a:headEnd/>
            <a:tailEnd/>
          </a:ln>
        </p:spPr>
        <p:txBody>
          <a:bodyPr wrap="square">
            <a:spAutoFit/>
          </a:bodyPr>
          <a:lstStyle/>
          <a:p>
            <a:endParaRPr lang="en-US" sz="1400" b="1">
              <a:solidFill>
                <a:srgbClr val="0C0C60"/>
              </a:solidFill>
              <a:latin typeface="Times New Roman" pitchFamily="18" charset="0"/>
              <a:cs typeface="Times New Roman" pitchFamily="18" charset="0"/>
            </a:endParaRPr>
          </a:p>
          <a:p>
            <a:pPr marL="342900" indent="-342900">
              <a:buFont typeface="Wingdings" pitchFamily="2" charset="2"/>
              <a:buChar char="Ø"/>
            </a:pPr>
            <a:r>
              <a:rPr lang="en-US" sz="2400">
                <a:solidFill>
                  <a:srgbClr val="CC3300"/>
                </a:solidFill>
                <a:latin typeface="Constantia" pitchFamily="18" charset="0"/>
                <a:cs typeface="Times New Roman" pitchFamily="18" charset="0"/>
              </a:rPr>
              <a:t>Cuộn cộng hưởng: </a:t>
            </a:r>
            <a:r>
              <a:rPr lang="en-US" sz="2400">
                <a:solidFill>
                  <a:srgbClr val="0C0C60"/>
                </a:solidFill>
                <a:latin typeface="Constantia" pitchFamily="18" charset="0"/>
                <a:cs typeface="Times New Roman" pitchFamily="18" charset="0"/>
              </a:rPr>
              <a:t>Cuộn cảm cùng tụ điện tạo thành mạch cộng hưởng nối tiếp hoặc song </a:t>
            </a:r>
            <a:r>
              <a:rPr lang="en-US" sz="2400" smtClean="0">
                <a:solidFill>
                  <a:srgbClr val="0C0C60"/>
                </a:solidFill>
                <a:latin typeface="Constantia" pitchFamily="18" charset="0"/>
                <a:cs typeface="Times New Roman" pitchFamily="18" charset="0"/>
              </a:rPr>
              <a:t>song</a:t>
            </a:r>
          </a:p>
          <a:p>
            <a:pPr marL="342900" indent="-342900">
              <a:buFont typeface="Wingdings" pitchFamily="2" charset="2"/>
              <a:buChar char="Ø"/>
            </a:pPr>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Cuộn chặn cao tần (RF choke)</a:t>
            </a:r>
          </a:p>
          <a:p>
            <a:pPr marL="342900" indent="-342900">
              <a:buFont typeface="Wingdings" pitchFamily="2" charset="2"/>
              <a:buChar char="Ø"/>
            </a:pPr>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Mạch lọc LC</a:t>
            </a:r>
          </a:p>
          <a:p>
            <a:pPr marL="342900" indent="-342900">
              <a:buFont typeface="Wingdings" pitchFamily="2" charset="2"/>
              <a:buChar char="Ø"/>
            </a:pPr>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Rơle điện từ</a:t>
            </a:r>
          </a:p>
          <a:p>
            <a:pPr marL="342900" indent="-342900">
              <a:buFont typeface="Wingdings" pitchFamily="2" charset="2"/>
              <a:buChar char="Ø"/>
            </a:pPr>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Máy phát điện</a:t>
            </a:r>
          </a:p>
          <a:p>
            <a:endParaRPr lang="en-US" sz="1400" b="1" smtClean="0">
              <a:solidFill>
                <a:srgbClr val="0C0C60"/>
              </a:solidFill>
              <a:latin typeface="Times New Roman" pitchFamily="18" charset="0"/>
              <a:cs typeface="Times New Roman" pitchFamily="18" charset="0"/>
            </a:endParaRPr>
          </a:p>
          <a:p>
            <a:endParaRPr lang="en-US" sz="1400" b="1" smtClean="0">
              <a:solidFill>
                <a:srgbClr val="0C0C60"/>
              </a:solidFill>
              <a:latin typeface="Times New Roman" pitchFamily="18" charset="0"/>
              <a:cs typeface="Times New Roman" pitchFamily="18" charset="0"/>
            </a:endParaRPr>
          </a:p>
          <a:p>
            <a:endParaRPr lang="en-US" sz="1400" b="1">
              <a:solidFill>
                <a:srgbClr val="0C0C60"/>
              </a:solidFill>
              <a:latin typeface="Times New Roman" pitchFamily="18" charset="0"/>
              <a:cs typeface="Times New Roman" pitchFamily="18" charset="0"/>
            </a:endParaRPr>
          </a:p>
          <a:p>
            <a:endParaRPr lang="en-US" sz="1400" b="1">
              <a:solidFill>
                <a:srgbClr val="0C0C60"/>
              </a:solidFill>
              <a:latin typeface="Times New Roman" pitchFamily="18" charset="0"/>
              <a:cs typeface="Times New Roman" pitchFamily="18" charset="0"/>
            </a:endParaRPr>
          </a:p>
          <a:p>
            <a:endParaRPr lang="en-US" sz="1400" b="1">
              <a:solidFill>
                <a:srgbClr val="0C0C60"/>
              </a:solidFill>
              <a:latin typeface="Times New Roman" pitchFamily="18" charset="0"/>
              <a:cs typeface="Times New Roman" pitchFamily="18" charset="0"/>
            </a:endParaRPr>
          </a:p>
          <a:p>
            <a:endParaRPr lang="en-US" sz="1400" b="1">
              <a:solidFill>
                <a:srgbClr val="0C0C60"/>
              </a:solidFill>
              <a:latin typeface="Times New Roman" pitchFamily="18" charset="0"/>
              <a:cs typeface="Times New Roman" pitchFamily="18" charset="0"/>
            </a:endParaRPr>
          </a:p>
          <a:p>
            <a:endParaRPr lang="en-US" sz="1400" b="1">
              <a:solidFill>
                <a:srgbClr val="0C0C60"/>
              </a:solidFill>
              <a:latin typeface="Times New Roman" pitchFamily="18" charset="0"/>
              <a:cs typeface="Times New Roman" pitchFamily="18" charset="0"/>
            </a:endParaRPr>
          </a:p>
          <a:p>
            <a:endParaRPr lang="en-US" sz="1400" b="1" smtClean="0">
              <a:solidFill>
                <a:srgbClr val="0C0C60"/>
              </a:solidFill>
              <a:latin typeface="Times New Roman" pitchFamily="18" charset="0"/>
              <a:cs typeface="Times New Roman" pitchFamily="18" charset="0"/>
            </a:endParaRPr>
          </a:p>
        </p:txBody>
      </p:sp>
      <p:sp>
        <p:nvSpPr>
          <p:cNvPr id="307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30736" name="Picture 11" descr="http://hyperphysics.phy-astr.gsu.edu/hbase/electric/imgele/acres.gif"/>
          <p:cNvPicPr>
            <a:picLocks noChangeAspect="1" noChangeArrowheads="1"/>
          </p:cNvPicPr>
          <p:nvPr/>
        </p:nvPicPr>
        <p:blipFill>
          <a:blip r:embed="rId3"/>
          <a:srcRect t="21695"/>
          <a:stretch>
            <a:fillRect/>
          </a:stretch>
        </p:blipFill>
        <p:spPr bwMode="auto">
          <a:xfrm>
            <a:off x="4343400" y="1433512"/>
            <a:ext cx="4419600" cy="2200275"/>
          </a:xfrm>
          <a:prstGeom prst="rect">
            <a:avLst/>
          </a:prstGeom>
          <a:noFill/>
          <a:ln w="9525">
            <a:noFill/>
            <a:miter lim="800000"/>
            <a:headEnd/>
            <a:tailEnd/>
          </a:ln>
        </p:spPr>
      </p:pic>
      <p:sp>
        <p:nvSpPr>
          <p:cNvPr id="30739" name="Rectangle 16"/>
          <p:cNvSpPr>
            <a:spLocks noChangeArrowheads="1"/>
          </p:cNvSpPr>
          <p:nvPr/>
        </p:nvSpPr>
        <p:spPr bwMode="auto">
          <a:xfrm>
            <a:off x="-6350" y="0"/>
            <a:ext cx="6426200" cy="0"/>
          </a:xfrm>
          <a:prstGeom prst="rect">
            <a:avLst/>
          </a:prstGeom>
          <a:solidFill>
            <a:srgbClr val="FFFFFF"/>
          </a:solidFill>
          <a:ln w="9525">
            <a:noFill/>
            <a:miter lim="800000"/>
            <a:headEnd/>
            <a:tailEnd/>
          </a:ln>
        </p:spPr>
        <p:txBody>
          <a:bodyPr wrap="none" lIns="-6348" tIns="-9522" rIns="-6348" bIns="-9522" anchor="ctr">
            <a:spAutoFit/>
          </a:bodyPr>
          <a:lstStyle/>
          <a:p>
            <a:endParaRPr lang="en-US"/>
          </a:p>
        </p:txBody>
      </p:sp>
      <p:grpSp>
        <p:nvGrpSpPr>
          <p:cNvPr id="6" name="Group 5"/>
          <p:cNvGrpSpPr/>
          <p:nvPr/>
        </p:nvGrpSpPr>
        <p:grpSpPr>
          <a:xfrm>
            <a:off x="1828800" y="5172188"/>
            <a:ext cx="3176954" cy="1600200"/>
            <a:chOff x="1881554" y="4904240"/>
            <a:chExt cx="3176954" cy="1600200"/>
          </a:xfrm>
        </p:grpSpPr>
        <p:pic>
          <p:nvPicPr>
            <p:cNvPr id="21" name="Picture 5" descr="http://web.tradekorea.com/upload_file2/product/994/P00234994/oimg_GC03939564_CA03944040.jpg"/>
            <p:cNvPicPr>
              <a:picLocks noChangeAspect="1" noChangeArrowheads="1"/>
            </p:cNvPicPr>
            <p:nvPr/>
          </p:nvPicPr>
          <p:blipFill>
            <a:blip r:embed="rId4"/>
            <a:srcRect/>
            <a:stretch>
              <a:fillRect/>
            </a:stretch>
          </p:blipFill>
          <p:spPr bwMode="auto">
            <a:xfrm>
              <a:off x="1881554" y="4904240"/>
              <a:ext cx="1600200" cy="1600200"/>
            </a:xfrm>
            <a:prstGeom prst="rect">
              <a:avLst/>
            </a:prstGeom>
            <a:noFill/>
            <a:ln w="9525">
              <a:noFill/>
              <a:miter lim="800000"/>
              <a:headEnd/>
              <a:tailEnd/>
            </a:ln>
          </p:spPr>
        </p:pic>
        <p:sp>
          <p:nvSpPr>
            <p:cNvPr id="2" name="TextBox 1"/>
            <p:cNvSpPr txBox="1"/>
            <p:nvPr/>
          </p:nvSpPr>
          <p:spPr>
            <a:xfrm>
              <a:off x="3640235" y="6125308"/>
              <a:ext cx="1418273" cy="369332"/>
            </a:xfrm>
            <a:prstGeom prst="rect">
              <a:avLst/>
            </a:prstGeom>
            <a:noFill/>
          </p:spPr>
          <p:txBody>
            <a:bodyPr wrap="none" rtlCol="0">
              <a:spAutoFit/>
            </a:bodyPr>
            <a:lstStyle/>
            <a:p>
              <a:r>
                <a:rPr lang="en-US" smtClean="0">
                  <a:latin typeface="Constantia" pitchFamily="18" charset="0"/>
                </a:rPr>
                <a:t>Mạch lọc LC</a:t>
              </a:r>
              <a:endParaRPr lang="en-US">
                <a:latin typeface="Constantia" pitchFamily="18" charset="0"/>
              </a:endParaRPr>
            </a:p>
          </p:txBody>
        </p:sp>
        <p:cxnSp>
          <p:nvCxnSpPr>
            <p:cNvPr id="4" name="Straight Arrow Connector 3"/>
            <p:cNvCxnSpPr/>
            <p:nvPr/>
          </p:nvCxnSpPr>
          <p:spPr>
            <a:xfrm flipH="1" flipV="1">
              <a:off x="3352800" y="5943600"/>
              <a:ext cx="996571" cy="18170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334000" y="4143376"/>
            <a:ext cx="3307169" cy="1828912"/>
            <a:chOff x="5449277" y="4850394"/>
            <a:chExt cx="3307169" cy="1828912"/>
          </a:xfrm>
        </p:grpSpPr>
        <p:pic>
          <p:nvPicPr>
            <p:cNvPr id="30737" name="Picture 13" descr="http://t0.gstatic.com/images?q=tbn:ANd9GcREvQ2zQgDPedVUWk6g9SOXU7oFTaumCbbFMaoaLitIQwkpgiw&amp;t=1&amp;usg=__AUthHcpWyqgOVUltJ18r1GJYhOM="/>
            <p:cNvPicPr>
              <a:picLocks noChangeAspect="1" noChangeArrowheads="1"/>
            </p:cNvPicPr>
            <p:nvPr/>
          </p:nvPicPr>
          <p:blipFill>
            <a:blip r:embed="rId5"/>
            <a:srcRect/>
            <a:stretch>
              <a:fillRect/>
            </a:stretch>
          </p:blipFill>
          <p:spPr bwMode="auto">
            <a:xfrm>
              <a:off x="5449277" y="4850394"/>
              <a:ext cx="2316557" cy="1542470"/>
            </a:xfrm>
            <a:prstGeom prst="rect">
              <a:avLst/>
            </a:prstGeom>
            <a:noFill/>
            <a:ln w="9525">
              <a:noFill/>
              <a:miter lim="800000"/>
              <a:headEnd/>
              <a:tailEnd/>
            </a:ln>
          </p:spPr>
        </p:pic>
        <p:sp>
          <p:nvSpPr>
            <p:cNvPr id="25" name="TextBox 24"/>
            <p:cNvSpPr txBox="1"/>
            <p:nvPr/>
          </p:nvSpPr>
          <p:spPr>
            <a:xfrm>
              <a:off x="7605425" y="6309974"/>
              <a:ext cx="1151021" cy="369332"/>
            </a:xfrm>
            <a:prstGeom prst="rect">
              <a:avLst/>
            </a:prstGeom>
            <a:noFill/>
          </p:spPr>
          <p:txBody>
            <a:bodyPr wrap="none" rtlCol="0">
              <a:spAutoFit/>
            </a:bodyPr>
            <a:lstStyle/>
            <a:p>
              <a:r>
                <a:rPr lang="en-US" smtClean="0">
                  <a:latin typeface="Constantia" pitchFamily="18" charset="0"/>
                </a:rPr>
                <a:t>RF Choke</a:t>
              </a:r>
              <a:endParaRPr lang="en-US">
                <a:latin typeface="Constantia" pitchFamily="18" charset="0"/>
              </a:endParaRPr>
            </a:p>
          </p:txBody>
        </p:sp>
        <p:cxnSp>
          <p:nvCxnSpPr>
            <p:cNvPr id="26" name="Straight Arrow Connector 25"/>
            <p:cNvCxnSpPr/>
            <p:nvPr/>
          </p:nvCxnSpPr>
          <p:spPr>
            <a:xfrm flipH="1" flipV="1">
              <a:off x="7107140" y="6070282"/>
              <a:ext cx="996571" cy="18170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841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4" name="Titre 3"/>
          <p:cNvSpPr>
            <a:spLocks noGrp="1"/>
          </p:cNvSpPr>
          <p:nvPr>
            <p:ph type="title"/>
          </p:nvPr>
        </p:nvSpPr>
        <p:spPr/>
        <p:txBody>
          <a:bodyPr>
            <a:normAutofit/>
          </a:bodyPr>
          <a:lstStyle/>
          <a:p>
            <a:pPr eaLnBrk="1" hangingPunct="1"/>
            <a:r>
              <a:rPr lang="fr-CA" sz="3200" b="1" smtClean="0">
                <a:solidFill>
                  <a:srgbClr val="FFC000"/>
                </a:solidFill>
              </a:rPr>
              <a:t>Quan hệ giữa dòng và áp trên các linh kiện thụ động</a:t>
            </a:r>
          </a:p>
        </p:txBody>
      </p:sp>
      <p:sp>
        <p:nvSpPr>
          <p:cNvPr id="8" name="Espace réservé du numéro de diapositive 5"/>
          <p:cNvSpPr>
            <a:spLocks noGrp="1"/>
          </p:cNvSpPr>
          <p:nvPr>
            <p:ph type="sldNum" sz="quarter" idx="12"/>
          </p:nvPr>
        </p:nvSpPr>
        <p:spPr/>
        <p:txBody>
          <a:bodyPr/>
          <a:lstStyle/>
          <a:p>
            <a:pPr>
              <a:defRPr/>
            </a:pPr>
            <a:fld id="{CD36832B-CD54-412A-9044-849C95B92A75}" type="slidenum">
              <a:rPr lang="fr-CA"/>
              <a:pPr>
                <a:defRPr/>
              </a:pPr>
              <a:t>18</a:t>
            </a:fld>
            <a:endParaRPr lang="fr-CA" dirty="0"/>
          </a:p>
        </p:txBody>
      </p:sp>
      <p:sp>
        <p:nvSpPr>
          <p:cNvPr id="8206"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8207" name="Rectangle 7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8208" name="Rectangle 80"/>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lgn="ctr"/>
            <a:endParaRPr lang="en-US" sz="1200" b="1" i="1">
              <a:ea typeface="Times New Roman" pitchFamily="18" charset="0"/>
              <a:cs typeface=".VnTime" pitchFamily="34" charset="0"/>
            </a:endParaRPr>
          </a:p>
          <a:p>
            <a:pPr algn="ctr" eaLnBrk="0" hangingPunct="0"/>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8209" name="Rectangle 81"/>
          <p:cNvSpPr>
            <a:spLocks noChangeArrowheads="1"/>
          </p:cNvSpPr>
          <p:nvPr/>
        </p:nvSpPr>
        <p:spPr bwMode="auto">
          <a:xfrm>
            <a:off x="0" y="16192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8210" name="Rectangle 82"/>
          <p:cNvSpPr>
            <a:spLocks noChangeArrowheads="1"/>
          </p:cNvSpPr>
          <p:nvPr/>
        </p:nvSpPr>
        <p:spPr bwMode="auto">
          <a:xfrm>
            <a:off x="0" y="2533650"/>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8211" name="Rectangle 83"/>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8212" name="Rectangle 84"/>
          <p:cNvSpPr>
            <a:spLocks noChangeArrowheads="1"/>
          </p:cNvSpPr>
          <p:nvPr/>
        </p:nvSpPr>
        <p:spPr bwMode="auto">
          <a:xfrm>
            <a:off x="0" y="414337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t>
            </a:r>
            <a:endParaRPr lang="en-US" sz="1800">
              <a:ea typeface="Times New Roman" pitchFamily="18" charset="0"/>
              <a:cs typeface=".VnTime" pitchFamily="34" charset="0"/>
            </a:endParaRPr>
          </a:p>
        </p:txBody>
      </p:sp>
      <p:sp>
        <p:nvSpPr>
          <p:cNvPr id="8213" name="Rectangle 85"/>
          <p:cNvSpPr>
            <a:spLocks noChangeArrowheads="1"/>
          </p:cNvSpPr>
          <p:nvPr/>
        </p:nvSpPr>
        <p:spPr bwMode="auto">
          <a:xfrm>
            <a:off x="0" y="4848225"/>
            <a:ext cx="9144000" cy="0"/>
          </a:xfrm>
          <a:prstGeom prst="rect">
            <a:avLst/>
          </a:prstGeom>
          <a:noFill/>
          <a:ln w="9525">
            <a:noFill/>
            <a:miter lim="800000"/>
            <a:headEnd/>
            <a:tailEnd/>
          </a:ln>
        </p:spPr>
        <p:txBody>
          <a:bodyPr wrap="none" anchor="ctr">
            <a:spAutoFit/>
          </a:bodyPr>
          <a:lstStyle/>
          <a:p>
            <a:pPr algn="ctr"/>
            <a:r>
              <a:rPr lang="en-US" sz="1200" b="1" i="1">
                <a:ea typeface="Times New Roman" pitchFamily="18" charset="0"/>
                <a:cs typeface=".VnTime" pitchFamily="34" charset="0"/>
              </a:rPr>
              <a:t/>
            </a:r>
            <a:br>
              <a:rPr lang="en-US" sz="1200" b="1" i="1">
                <a:ea typeface="Times New Roman" pitchFamily="18" charset="0"/>
                <a:cs typeface=".VnTime" pitchFamily="34" charset="0"/>
              </a:rPr>
            </a:br>
            <a:endParaRPr lang="en-US" sz="1800">
              <a:ea typeface="Times New Roman" pitchFamily="18" charset="0"/>
              <a:cs typeface=".VnTime" pitchFamily="34" charset="0"/>
            </a:endParaRPr>
          </a:p>
        </p:txBody>
      </p:sp>
      <p:sp>
        <p:nvSpPr>
          <p:cNvPr id="8214" name="Rectangle 9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821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216" name="Rectangle 16"/>
          <p:cNvSpPr>
            <a:spLocks noChangeArrowheads="1"/>
          </p:cNvSpPr>
          <p:nvPr/>
        </p:nvSpPr>
        <p:spPr bwMode="auto">
          <a:xfrm>
            <a:off x="-6350" y="0"/>
            <a:ext cx="6426200" cy="0"/>
          </a:xfrm>
          <a:prstGeom prst="rect">
            <a:avLst/>
          </a:prstGeom>
          <a:solidFill>
            <a:srgbClr val="FFFFFF"/>
          </a:solidFill>
          <a:ln w="9525">
            <a:noFill/>
            <a:miter lim="800000"/>
            <a:headEnd/>
            <a:tailEnd/>
          </a:ln>
        </p:spPr>
        <p:txBody>
          <a:bodyPr wrap="none" lIns="-6348" tIns="-9522" rIns="-6348" bIns="-9522" anchor="ctr">
            <a:spAutoFit/>
          </a:bodyPr>
          <a:lstStyle/>
          <a:p>
            <a:endParaRPr lang="en-US"/>
          </a:p>
        </p:txBody>
      </p:sp>
      <mc:AlternateContent xmlns:mc="http://schemas.openxmlformats.org/markup-compatibility/2006" xmlns:a14="http://schemas.microsoft.com/office/drawing/2010/main">
        <mc:Choice Requires="a14">
          <p:graphicFrame>
            <p:nvGraphicFramePr>
              <p:cNvPr id="27" name="Content Placeholder 3"/>
              <p:cNvGraphicFramePr>
                <a:graphicFrameLocks noGrp="1"/>
              </p:cNvGraphicFramePr>
              <p:nvPr>
                <p:ph idx="1"/>
                <p:extLst>
                  <p:ext uri="{D42A27DB-BD31-4B8C-83A1-F6EECF244321}">
                    <p14:modId xmlns:p14="http://schemas.microsoft.com/office/powerpoint/2010/main" val="2455708673"/>
                  </p:ext>
                </p:extLst>
              </p:nvPr>
            </p:nvGraphicFramePr>
            <p:xfrm>
              <a:off x="867568" y="2209800"/>
              <a:ext cx="7408863" cy="3532442"/>
            </p:xfrm>
            <a:graphic>
              <a:graphicData uri="http://schemas.openxmlformats.org/drawingml/2006/table">
                <a:tbl>
                  <a:tblPr firstRow="1" bandRow="1">
                    <a:tableStyleId>{5C22544A-7EE6-4342-B048-85BDC9FD1C3A}</a:tableStyleId>
                  </a:tblPr>
                  <a:tblGrid>
                    <a:gridCol w="2469621"/>
                    <a:gridCol w="2602441"/>
                    <a:gridCol w="2336801"/>
                  </a:tblGrid>
                  <a:tr h="370840">
                    <a:tc>
                      <a:txBody>
                        <a:bodyPr/>
                        <a:lstStyle/>
                        <a:p>
                          <a:pPr algn="ctr"/>
                          <a:r>
                            <a:rPr lang="en-US" sz="2400" smtClean="0">
                              <a:solidFill>
                                <a:srgbClr val="FFC000"/>
                              </a:solidFill>
                              <a:latin typeface="Constantia" pitchFamily="18" charset="0"/>
                            </a:rPr>
                            <a:t>Linh kiện</a:t>
                          </a:r>
                          <a:endParaRPr lang="en-US" sz="2400">
                            <a:solidFill>
                              <a:srgbClr val="FFC000"/>
                            </a:solidFill>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smtClean="0">
                              <a:solidFill>
                                <a:srgbClr val="FFC000"/>
                              </a:solidFill>
                              <a:latin typeface="Constantia" pitchFamily="18" charset="0"/>
                            </a:rPr>
                            <a:t>Dòng</a:t>
                          </a:r>
                          <a:r>
                            <a:rPr lang="en-US" sz="2400" baseline="0" smtClean="0">
                              <a:solidFill>
                                <a:srgbClr val="FFC000"/>
                              </a:solidFill>
                              <a:latin typeface="Constantia" pitchFamily="18" charset="0"/>
                            </a:rPr>
                            <a:t> điện</a:t>
                          </a:r>
                          <a:endParaRPr lang="en-US" sz="2400">
                            <a:solidFill>
                              <a:srgbClr val="FFC000"/>
                            </a:solidFill>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smtClean="0">
                              <a:solidFill>
                                <a:srgbClr val="FFC000"/>
                              </a:solidFill>
                              <a:latin typeface="Constantia" pitchFamily="18" charset="0"/>
                            </a:rPr>
                            <a:t>Điện</a:t>
                          </a:r>
                          <a:r>
                            <a:rPr lang="en-US" sz="2400" baseline="0" smtClean="0">
                              <a:solidFill>
                                <a:srgbClr val="FFC000"/>
                              </a:solidFill>
                              <a:latin typeface="Constantia" pitchFamily="18" charset="0"/>
                            </a:rPr>
                            <a:t> áp</a:t>
                          </a:r>
                          <a:endParaRPr lang="en-US" sz="2400">
                            <a:solidFill>
                              <a:srgbClr val="FFC000"/>
                            </a:solidFill>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2400" smtClean="0">
                              <a:latin typeface="Constantia" pitchFamily="18" charset="0"/>
                            </a:rPr>
                            <a:t>Điện</a:t>
                          </a:r>
                          <a:r>
                            <a:rPr lang="en-US" sz="2400" baseline="0" smtClean="0">
                              <a:latin typeface="Constantia" pitchFamily="18" charset="0"/>
                            </a:rPr>
                            <a:t> trở</a:t>
                          </a:r>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m:t>
                                </m:r>
                                <m:f>
                                  <m:fPr>
                                    <m:type m:val="skw"/>
                                    <m:ctrlPr>
                                      <a:rPr lang="en-US" sz="2400" b="0" i="1" smtClean="0">
                                        <a:latin typeface="Cambria Math"/>
                                      </a:rPr>
                                    </m:ctrlPr>
                                  </m:fPr>
                                  <m:num>
                                    <m:r>
                                      <a:rPr lang="en-US" sz="2400" b="0" i="1" smtClean="0">
                                        <a:latin typeface="Cambria Math"/>
                                      </a:rPr>
                                      <m:t>𝑢</m:t>
                                    </m:r>
                                  </m:num>
                                  <m:den>
                                    <m:r>
                                      <a:rPr lang="en-US" sz="2400" b="0" i="1" smtClean="0">
                                        <a:latin typeface="Cambria Math"/>
                                      </a:rPr>
                                      <m:t>𝑅</m:t>
                                    </m:r>
                                  </m:den>
                                </m:f>
                              </m:oMath>
                            </m:oMathPara>
                          </a14:m>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𝑢</m:t>
                                </m:r>
                                <m:r>
                                  <a:rPr lang="en-US" sz="2400" b="0" i="1" smtClean="0">
                                    <a:latin typeface="Cambria Math"/>
                                  </a:rPr>
                                  <m:t>=</m:t>
                                </m:r>
                                <m:r>
                                  <a:rPr lang="en-US" sz="2400" b="0" i="1" smtClean="0">
                                    <a:latin typeface="Cambria Math"/>
                                  </a:rPr>
                                  <m:t>𝑖</m:t>
                                </m:r>
                                <m:r>
                                  <a:rPr lang="en-US" sz="2400" b="0" i="1" smtClean="0">
                                    <a:latin typeface="Cambria Math"/>
                                  </a:rPr>
                                  <m:t>.</m:t>
                                </m:r>
                                <m:r>
                                  <a:rPr lang="en-US" sz="2400" b="0" i="1" smtClean="0">
                                    <a:latin typeface="Cambria Math"/>
                                  </a:rPr>
                                  <m:t>𝑅</m:t>
                                </m:r>
                              </m:oMath>
                            </m:oMathPara>
                          </a14:m>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2400" smtClean="0">
                              <a:latin typeface="Constantia" pitchFamily="18" charset="0"/>
                            </a:rPr>
                            <a:t>Tụ</a:t>
                          </a:r>
                          <a:r>
                            <a:rPr lang="en-US" sz="2400" baseline="0" smtClean="0">
                              <a:latin typeface="Constantia" pitchFamily="18" charset="0"/>
                            </a:rPr>
                            <a:t> điện</a:t>
                          </a:r>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m:t>
                                </m:r>
                                <m:r>
                                  <a:rPr lang="en-US" sz="2400" b="0" i="1" smtClean="0">
                                    <a:latin typeface="Cambria Math"/>
                                  </a:rPr>
                                  <m:t>𝐶</m:t>
                                </m:r>
                                <m:f>
                                  <m:fPr>
                                    <m:ctrlPr>
                                      <a:rPr lang="en-US" sz="2400" b="0" i="1" smtClean="0">
                                        <a:latin typeface="Cambria Math"/>
                                      </a:rPr>
                                    </m:ctrlPr>
                                  </m:fPr>
                                  <m:num>
                                    <m:r>
                                      <a:rPr lang="en-US" sz="2400" b="0" i="1" smtClean="0">
                                        <a:latin typeface="Cambria Math"/>
                                      </a:rPr>
                                      <m:t>𝑑𝑢</m:t>
                                    </m:r>
                                  </m:num>
                                  <m:den>
                                    <m:r>
                                      <a:rPr lang="en-US" sz="2400" b="0" i="1" smtClean="0">
                                        <a:latin typeface="Cambria Math"/>
                                      </a:rPr>
                                      <m:t>𝑑𝑡</m:t>
                                    </m:r>
                                  </m:den>
                                </m:f>
                              </m:oMath>
                            </m:oMathPara>
                          </a14:m>
                          <a:endParaRPr lang="en-US" sz="2400">
                            <a:latin typeface="Constantia" pitchFamily="18" charset="0"/>
                          </a:endParaRPr>
                        </a:p>
                        <a:p>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a:rPr>
                                  <m:t>𝑢</m:t>
                                </m:r>
                                <m:r>
                                  <a:rPr lang="en-US" sz="2400" b="0" i="1" smtClean="0">
                                    <a:latin typeface="Cambria Math"/>
                                  </a:rPr>
                                  <m:t>=</m:t>
                                </m:r>
                                <m:f>
                                  <m:fPr>
                                    <m:ctrlPr>
                                      <a:rPr lang="en-US" sz="2400" b="0" i="1" smtClean="0">
                                        <a:latin typeface="Cambria Math"/>
                                      </a:rPr>
                                    </m:ctrlPr>
                                  </m:fPr>
                                  <m:num>
                                    <m:r>
                                      <a:rPr lang="en-US" sz="2400" b="0" i="1" smtClean="0">
                                        <a:latin typeface="Cambria Math"/>
                                      </a:rPr>
                                      <m:t>1</m:t>
                                    </m:r>
                                  </m:num>
                                  <m:den>
                                    <m:r>
                                      <a:rPr lang="en-US" sz="2400" b="0" i="1" smtClean="0">
                                        <a:latin typeface="Cambria Math"/>
                                      </a:rPr>
                                      <m:t>𝐶</m:t>
                                    </m:r>
                                  </m:den>
                                </m:f>
                                <m:r>
                                  <a:rPr lang="en-US" sz="2400" b="0" i="1" smtClean="0">
                                    <a:latin typeface="Cambria Math"/>
                                    <a:ea typeface="Cambria Math"/>
                                  </a:rPr>
                                  <m:t>∙</m:t>
                                </m:r>
                                <m:nary>
                                  <m:naryPr>
                                    <m:limLoc m:val="undOvr"/>
                                    <m:subHide m:val="on"/>
                                    <m:supHide m:val="on"/>
                                    <m:ctrlPr>
                                      <a:rPr lang="en-US" sz="2400" b="0" i="1" smtClean="0">
                                        <a:latin typeface="Cambria Math"/>
                                        <a:ea typeface="Cambria Math"/>
                                      </a:rPr>
                                    </m:ctrlPr>
                                  </m:naryPr>
                                  <m:sub/>
                                  <m:sup/>
                                  <m:e>
                                    <m:r>
                                      <a:rPr lang="en-US" sz="2400" b="0" i="1" smtClean="0">
                                        <a:latin typeface="Cambria Math"/>
                                        <a:ea typeface="Cambria Math"/>
                                      </a:rPr>
                                      <m:t>𝑖𝑑𝑡</m:t>
                                    </m:r>
                                  </m:e>
                                </m:nary>
                              </m:oMath>
                            </m:oMathPara>
                          </a14:m>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2400" smtClean="0">
                              <a:latin typeface="Constantia" pitchFamily="18" charset="0"/>
                            </a:rPr>
                            <a:t>Cuộn</a:t>
                          </a:r>
                          <a:r>
                            <a:rPr lang="en-US" sz="2400" baseline="0" smtClean="0">
                              <a:latin typeface="Constantia" pitchFamily="18" charset="0"/>
                            </a:rPr>
                            <a:t> cảm</a:t>
                          </a:r>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m:t>
                                </m:r>
                                <m:f>
                                  <m:fPr>
                                    <m:ctrlPr>
                                      <a:rPr lang="en-US" sz="2400" b="0" i="1" smtClean="0">
                                        <a:latin typeface="Cambria Math"/>
                                      </a:rPr>
                                    </m:ctrlPr>
                                  </m:fPr>
                                  <m:num>
                                    <m:r>
                                      <a:rPr lang="en-US" sz="2400" b="0" i="1" smtClean="0">
                                        <a:latin typeface="Cambria Math"/>
                                      </a:rPr>
                                      <m:t>1</m:t>
                                    </m:r>
                                  </m:num>
                                  <m:den>
                                    <m:r>
                                      <a:rPr lang="en-US" sz="2400" b="0" i="1" smtClean="0">
                                        <a:latin typeface="Cambria Math"/>
                                      </a:rPr>
                                      <m:t>𝐿</m:t>
                                    </m:r>
                                  </m:den>
                                </m:f>
                                <m:nary>
                                  <m:naryPr>
                                    <m:limLoc m:val="undOvr"/>
                                    <m:subHide m:val="on"/>
                                    <m:supHide m:val="on"/>
                                    <m:ctrlPr>
                                      <a:rPr lang="en-US" sz="2400" b="0" i="1" smtClean="0">
                                        <a:latin typeface="Cambria Math"/>
                                      </a:rPr>
                                    </m:ctrlPr>
                                  </m:naryPr>
                                  <m:sub/>
                                  <m:sup/>
                                  <m:e>
                                    <m:r>
                                      <a:rPr lang="en-US" sz="2400" b="0" i="1" smtClean="0">
                                        <a:latin typeface="Cambria Math"/>
                                      </a:rPr>
                                      <m:t>𝑢𝑑𝑡</m:t>
                                    </m:r>
                                  </m:e>
                                </m:nary>
                              </m:oMath>
                            </m:oMathPara>
                          </a14:m>
                          <a:endParaRPr lang="en-US" sz="2400">
                            <a:latin typeface="Constantia" pitchFamily="18" charset="0"/>
                          </a:endParaRPr>
                        </a:p>
                        <a:p>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a:rPr>
                                  <m:t>𝑢</m:t>
                                </m:r>
                                <m:r>
                                  <a:rPr lang="en-US" sz="2400" b="0" i="1" smtClean="0">
                                    <a:latin typeface="Cambria Math"/>
                                  </a:rPr>
                                  <m:t>=</m:t>
                                </m:r>
                                <m:r>
                                  <a:rPr lang="en-US" sz="2400" b="0" i="1" smtClean="0">
                                    <a:latin typeface="Cambria Math"/>
                                  </a:rPr>
                                  <m:t>𝐿</m:t>
                                </m:r>
                                <m:f>
                                  <m:fPr>
                                    <m:ctrlPr>
                                      <a:rPr lang="en-US" sz="2400" b="0" i="1" smtClean="0">
                                        <a:latin typeface="Cambria Math"/>
                                      </a:rPr>
                                    </m:ctrlPr>
                                  </m:fPr>
                                  <m:num>
                                    <m:r>
                                      <a:rPr lang="en-US" sz="2400" b="0" i="1" smtClean="0">
                                        <a:latin typeface="Cambria Math"/>
                                      </a:rPr>
                                      <m:t>𝑑𝑖</m:t>
                                    </m:r>
                                  </m:num>
                                  <m:den>
                                    <m:r>
                                      <a:rPr lang="en-US" sz="2400" b="0" i="1" smtClean="0">
                                        <a:latin typeface="Cambria Math"/>
                                      </a:rPr>
                                      <m:t>𝑑𝑡</m:t>
                                    </m:r>
                                  </m:den>
                                </m:f>
                              </m:oMath>
                            </m:oMathPara>
                          </a14:m>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Content Placeholder 3"/>
              <p:cNvGraphicFramePr>
                <a:graphicFrameLocks noGrp="1"/>
              </p:cNvGraphicFramePr>
              <p:nvPr>
                <p:ph idx="1"/>
                <p:extLst>
                  <p:ext uri="{D42A27DB-BD31-4B8C-83A1-F6EECF244321}">
                    <p14:modId xmlns:p14="http://schemas.microsoft.com/office/powerpoint/2010/main" val="2455708673"/>
                  </p:ext>
                </p:extLst>
              </p:nvPr>
            </p:nvGraphicFramePr>
            <p:xfrm>
              <a:off x="867568" y="2209800"/>
              <a:ext cx="7408863" cy="3532442"/>
            </p:xfrm>
            <a:graphic>
              <a:graphicData uri="http://schemas.openxmlformats.org/drawingml/2006/table">
                <a:tbl>
                  <a:tblPr firstRow="1" bandRow="1">
                    <a:tableStyleId>{5C22544A-7EE6-4342-B048-85BDC9FD1C3A}</a:tableStyleId>
                  </a:tblPr>
                  <a:tblGrid>
                    <a:gridCol w="2469621"/>
                    <a:gridCol w="2602441"/>
                    <a:gridCol w="2336801"/>
                  </a:tblGrid>
                  <a:tr h="457200">
                    <a:tc>
                      <a:txBody>
                        <a:bodyPr/>
                        <a:lstStyle/>
                        <a:p>
                          <a:pPr algn="ctr"/>
                          <a:r>
                            <a:rPr lang="en-US" sz="2400" smtClean="0">
                              <a:solidFill>
                                <a:srgbClr val="FFC000"/>
                              </a:solidFill>
                              <a:latin typeface="Constantia" pitchFamily="18" charset="0"/>
                            </a:rPr>
                            <a:t>Linh kiện</a:t>
                          </a:r>
                          <a:endParaRPr lang="en-US" sz="2400">
                            <a:solidFill>
                              <a:srgbClr val="FFC000"/>
                            </a:solidFill>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smtClean="0">
                              <a:solidFill>
                                <a:srgbClr val="FFC000"/>
                              </a:solidFill>
                              <a:latin typeface="Constantia" pitchFamily="18" charset="0"/>
                            </a:rPr>
                            <a:t>Dòng</a:t>
                          </a:r>
                          <a:r>
                            <a:rPr lang="en-US" sz="2400" baseline="0" smtClean="0">
                              <a:solidFill>
                                <a:srgbClr val="FFC000"/>
                              </a:solidFill>
                              <a:latin typeface="Constantia" pitchFamily="18" charset="0"/>
                            </a:rPr>
                            <a:t> điện</a:t>
                          </a:r>
                          <a:endParaRPr lang="en-US" sz="2400">
                            <a:solidFill>
                              <a:srgbClr val="FFC000"/>
                            </a:solidFill>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smtClean="0">
                              <a:solidFill>
                                <a:srgbClr val="FFC000"/>
                              </a:solidFill>
                              <a:latin typeface="Constantia" pitchFamily="18" charset="0"/>
                            </a:rPr>
                            <a:t>Điện</a:t>
                          </a:r>
                          <a:r>
                            <a:rPr lang="en-US" sz="2400" baseline="0" smtClean="0">
                              <a:solidFill>
                                <a:srgbClr val="FFC000"/>
                              </a:solidFill>
                              <a:latin typeface="Constantia" pitchFamily="18" charset="0"/>
                            </a:rPr>
                            <a:t> áp</a:t>
                          </a:r>
                          <a:endParaRPr lang="en-US" sz="2400">
                            <a:solidFill>
                              <a:srgbClr val="FFC000"/>
                            </a:solidFill>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7048">
                    <a:tc>
                      <a:txBody>
                        <a:bodyPr/>
                        <a:lstStyle/>
                        <a:p>
                          <a:pPr algn="ctr"/>
                          <a:r>
                            <a:rPr lang="en-US" sz="2400" smtClean="0">
                              <a:latin typeface="Constantia" pitchFamily="18" charset="0"/>
                            </a:rPr>
                            <a:t>Điện</a:t>
                          </a:r>
                          <a:r>
                            <a:rPr lang="en-US" sz="2400" baseline="0" smtClean="0">
                              <a:latin typeface="Constantia" pitchFamily="18" charset="0"/>
                            </a:rPr>
                            <a:t> trở</a:t>
                          </a:r>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94848" t="-148193" r="-89930" b="-534940"/>
                          </a:stretch>
                        </a:blip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216667" t="-148193" b="-534940"/>
                          </a:stretch>
                        </a:blipFill>
                      </a:tcPr>
                    </a:tc>
                  </a:tr>
                  <a:tr h="1151636">
                    <a:tc>
                      <a:txBody>
                        <a:bodyPr/>
                        <a:lstStyle/>
                        <a:p>
                          <a:pPr algn="ctr"/>
                          <a:r>
                            <a:rPr lang="en-US" sz="2400" smtClean="0">
                              <a:latin typeface="Constantia" pitchFamily="18" charset="0"/>
                            </a:rPr>
                            <a:t>Tụ</a:t>
                          </a:r>
                          <a:r>
                            <a:rPr lang="en-US" sz="2400" baseline="0" smtClean="0">
                              <a:latin typeface="Constantia" pitchFamily="18" charset="0"/>
                            </a:rPr>
                            <a:t> điện</a:t>
                          </a:r>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94848" t="-108995" r="-89930" b="-134921"/>
                          </a:stretch>
                        </a:blip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216667" t="-108995" b="-134921"/>
                          </a:stretch>
                        </a:blipFill>
                      </a:tcPr>
                    </a:tc>
                  </a:tr>
                  <a:tr h="1416558">
                    <a:tc>
                      <a:txBody>
                        <a:bodyPr/>
                        <a:lstStyle/>
                        <a:p>
                          <a:pPr algn="ctr"/>
                          <a:r>
                            <a:rPr lang="en-US" sz="2400" smtClean="0">
                              <a:latin typeface="Constantia" pitchFamily="18" charset="0"/>
                            </a:rPr>
                            <a:t>Cuộn</a:t>
                          </a:r>
                          <a:r>
                            <a:rPr lang="en-US" sz="2400" baseline="0" smtClean="0">
                              <a:latin typeface="Constantia" pitchFamily="18" charset="0"/>
                            </a:rPr>
                            <a:t> cảm</a:t>
                          </a:r>
                          <a:endParaRPr lang="en-US" sz="2400">
                            <a:latin typeface="Constantia"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94848" t="-170259" r="-89930" b="-9914"/>
                          </a:stretch>
                        </a:blip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216667" t="-170259" b="-9914"/>
                          </a:stretch>
                        </a:blipFill>
                      </a:tcPr>
                    </a:tc>
                  </a:tr>
                </a:tbl>
              </a:graphicData>
            </a:graphic>
          </p:graphicFrame>
        </mc:Fallback>
      </mc:AlternateContent>
    </p:spTree>
    <p:extLst>
      <p:ext uri="{BB962C8B-B14F-4D97-AF65-F5344CB8AC3E}">
        <p14:creationId xmlns:p14="http://schemas.microsoft.com/office/powerpoint/2010/main" val="3300514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1227991" y="2209800"/>
            <a:ext cx="6994377" cy="2057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1069" y="2959268"/>
            <a:ext cx="6408223" cy="1015663"/>
          </a:xfrm>
          <a:prstGeom prst="rect">
            <a:avLst/>
          </a:prstGeom>
          <a:noFill/>
        </p:spPr>
        <p:txBody>
          <a:bodyPr wrap="square" rtlCol="0">
            <a:spAutoFit/>
          </a:bodyPr>
          <a:lstStyle/>
          <a:p>
            <a:pPr algn="ctr"/>
            <a:r>
              <a:rPr lang="en-US" sz="6000" b="1" smtClean="0">
                <a:solidFill>
                  <a:srgbClr val="FFFF00"/>
                </a:solidFill>
                <a:latin typeface="Constantia" pitchFamily="18" charset="0"/>
              </a:rPr>
              <a:t>1.2. Chất bán dẫn</a:t>
            </a:r>
            <a:endParaRPr lang="en-US" sz="6000" b="1">
              <a:solidFill>
                <a:srgbClr val="FFFF00"/>
              </a:solidFill>
              <a:latin typeface="Constantia" pitchFamily="18" charset="0"/>
            </a:endParaRPr>
          </a:p>
        </p:txBody>
      </p:sp>
    </p:spTree>
    <p:extLst>
      <p:ext uri="{BB962C8B-B14F-4D97-AF65-F5344CB8AC3E}">
        <p14:creationId xmlns:p14="http://schemas.microsoft.com/office/powerpoint/2010/main" val="719138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1227991" y="2209800"/>
            <a:ext cx="6994377" cy="2057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1069" y="2959268"/>
            <a:ext cx="6408223" cy="769441"/>
          </a:xfrm>
          <a:prstGeom prst="rect">
            <a:avLst/>
          </a:prstGeom>
          <a:noFill/>
        </p:spPr>
        <p:txBody>
          <a:bodyPr wrap="square" rtlCol="0">
            <a:spAutoFit/>
          </a:bodyPr>
          <a:lstStyle/>
          <a:p>
            <a:pPr algn="ctr"/>
            <a:r>
              <a:rPr lang="en-US" sz="4400" b="1" smtClean="0">
                <a:solidFill>
                  <a:srgbClr val="FFFF00"/>
                </a:solidFill>
                <a:latin typeface="Constantia" pitchFamily="18" charset="0"/>
              </a:rPr>
              <a:t>1.1. Linh kiện thụ động</a:t>
            </a:r>
            <a:endParaRPr lang="en-US" sz="4400" b="1">
              <a:solidFill>
                <a:srgbClr val="FFFF00"/>
              </a:solidFill>
              <a:latin typeface="Constantia" pitchFamily="18" charset="0"/>
            </a:endParaRPr>
          </a:p>
        </p:txBody>
      </p:sp>
    </p:spTree>
    <p:extLst>
      <p:ext uri="{BB962C8B-B14F-4D97-AF65-F5344CB8AC3E}">
        <p14:creationId xmlns:p14="http://schemas.microsoft.com/office/powerpoint/2010/main" val="4258106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600200"/>
            <a:ext cx="5333999" cy="4841875"/>
          </a:xfrm>
        </p:spPr>
        <p:txBody>
          <a:bodyPr>
            <a:normAutofit fontScale="85000" lnSpcReduction="20000"/>
          </a:bodyPr>
          <a:lstStyle/>
          <a:p>
            <a:pPr>
              <a:buClr>
                <a:srgbClr val="FF0000"/>
              </a:buClr>
              <a:buBlip>
                <a:blip r:embed="rId2"/>
              </a:buBlip>
            </a:pPr>
            <a:r>
              <a:rPr lang="en-US" sz="2800" smtClean="0"/>
              <a:t>Các phân tử được cấu tạo nên bởi các nguyên tử</a:t>
            </a:r>
          </a:p>
          <a:p>
            <a:pPr>
              <a:buClr>
                <a:srgbClr val="FF0000"/>
              </a:buClr>
              <a:buBlip>
                <a:blip r:embed="rId2"/>
              </a:buBlip>
            </a:pPr>
            <a:r>
              <a:rPr lang="en-US" sz="2800"/>
              <a:t> </a:t>
            </a:r>
            <a:r>
              <a:rPr lang="en-US" sz="2800" smtClean="0"/>
              <a:t>Mô hình Bohr: </a:t>
            </a:r>
          </a:p>
          <a:p>
            <a:pPr lvl="2">
              <a:buClr>
                <a:srgbClr val="FF0000"/>
              </a:buClr>
              <a:buFont typeface="Wingdings" pitchFamily="2" charset="2"/>
              <a:buChar char="§"/>
            </a:pPr>
            <a:r>
              <a:rPr lang="en-US" sz="2400" smtClean="0"/>
              <a:t>Nguyên tử có cấu trúc hành tinh</a:t>
            </a:r>
          </a:p>
          <a:p>
            <a:pPr lvl="2">
              <a:buClr>
                <a:srgbClr val="FF0000"/>
              </a:buClr>
              <a:buFont typeface="Wingdings" pitchFamily="2" charset="2"/>
              <a:buChar char="§"/>
            </a:pPr>
            <a:r>
              <a:rPr lang="en-US" sz="2400" smtClean="0"/>
              <a:t> Nguyên tử gồm hạt nhân và các electron chuyển động xung quanh hạt nhân theo quỹ đạo hình tròn hoặc hình bầu dục</a:t>
            </a:r>
          </a:p>
          <a:p>
            <a:pPr lvl="2">
              <a:buClr>
                <a:srgbClr val="FF0000"/>
              </a:buClr>
              <a:buFont typeface="Wingdings" pitchFamily="2" charset="2"/>
              <a:buChar char="§"/>
            </a:pPr>
            <a:r>
              <a:rPr lang="en-US" sz="2400"/>
              <a:t> </a:t>
            </a:r>
            <a:r>
              <a:rPr lang="en-US" sz="2400" smtClean="0"/>
              <a:t>Mỗi quỹ đạo có 1 mức năng lượng xác định</a:t>
            </a:r>
          </a:p>
          <a:p>
            <a:pPr lvl="2">
              <a:buClr>
                <a:srgbClr val="FF0000"/>
              </a:buClr>
              <a:buFont typeface="Wingdings" pitchFamily="2" charset="2"/>
              <a:buChar char="§"/>
            </a:pPr>
            <a:r>
              <a:rPr lang="en-US" sz="2400"/>
              <a:t> </a:t>
            </a:r>
            <a:r>
              <a:rPr lang="en-US" sz="2400" smtClean="0"/>
              <a:t>Các electron càng gần hạt nhân thì có mức năng lượng càng nhỏ</a:t>
            </a:r>
          </a:p>
          <a:p>
            <a:pPr lvl="2">
              <a:buClr>
                <a:srgbClr val="FF0000"/>
              </a:buClr>
              <a:buFont typeface="Wingdings" pitchFamily="2" charset="2"/>
              <a:buChar char="§"/>
            </a:pPr>
            <a:r>
              <a:rPr lang="en-US" sz="2400"/>
              <a:t> </a:t>
            </a:r>
            <a:r>
              <a:rPr lang="en-US" sz="2400" smtClean="0"/>
              <a:t>Các electron ở xa hạt nhân nhất, có mức năng lượng cao nhất được gọi là các electron hóa trị, dễ dàng bứt ra khỏi lực hút của hạt nhân để trở thành elcotron tự do</a:t>
            </a:r>
          </a:p>
          <a:p>
            <a:pPr marL="0" indent="0">
              <a:buClr>
                <a:srgbClr val="FF0000"/>
              </a:buClr>
              <a:buNone/>
            </a:pPr>
            <a:endParaRPr lang="en-US"/>
          </a:p>
        </p:txBody>
      </p:sp>
      <p:sp>
        <p:nvSpPr>
          <p:cNvPr id="3" name="Title 2"/>
          <p:cNvSpPr>
            <a:spLocks noGrp="1"/>
          </p:cNvSpPr>
          <p:nvPr>
            <p:ph type="title"/>
          </p:nvPr>
        </p:nvSpPr>
        <p:spPr/>
        <p:txBody>
          <a:bodyPr/>
          <a:lstStyle/>
          <a:p>
            <a:r>
              <a:rPr lang="en-US" b="1" smtClean="0">
                <a:solidFill>
                  <a:srgbClr val="FFFF00"/>
                </a:solidFill>
              </a:rPr>
              <a:t>Cấu trúc nguyên tử</a:t>
            </a:r>
            <a:endParaRPr lang="en-US" b="1">
              <a:solidFill>
                <a:srgbClr val="FFFF00"/>
              </a:solidFill>
            </a:endParaRP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43600" y="1371600"/>
            <a:ext cx="3017867" cy="2327275"/>
          </a:xfrm>
          <a:prstGeom prst="rect">
            <a:avLst/>
          </a:prstGeom>
          <a:ln/>
        </p:spPr>
      </p:pic>
      <p:pic>
        <p:nvPicPr>
          <p:cNvPr id="5" name="Picture 15" descr="fg01_0030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218267" y="3592347"/>
            <a:ext cx="2743200" cy="3265653"/>
          </a:xfrm>
          <a:prstGeom prst="rect">
            <a:avLst/>
          </a:prstGeom>
          <a:noFill/>
          <a:ln/>
        </p:spPr>
      </p:pic>
    </p:spTree>
    <p:extLst>
      <p:ext uri="{BB962C8B-B14F-4D97-AF65-F5344CB8AC3E}">
        <p14:creationId xmlns:p14="http://schemas.microsoft.com/office/powerpoint/2010/main" val="1626721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880872"/>
          </a:xfrm>
        </p:spPr>
        <p:txBody>
          <a:bodyPr/>
          <a:lstStyle/>
          <a:p>
            <a:r>
              <a:rPr lang="en-US" smtClean="0">
                <a:solidFill>
                  <a:srgbClr val="FFFF00"/>
                </a:solidFill>
                <a:latin typeface="Constantia" pitchFamily="18" charset="0"/>
              </a:rPr>
              <a:t>Vùng năng lượng trong chất rắn</a:t>
            </a:r>
            <a:endParaRPr lang="en-US">
              <a:solidFill>
                <a:srgbClr val="FFFF00"/>
              </a:solidFill>
              <a:latin typeface="Constantia" pitchFamily="18" charset="0"/>
            </a:endParaRPr>
          </a:p>
        </p:txBody>
      </p:sp>
      <mc:AlternateContent xmlns:mc="http://schemas.openxmlformats.org/markup-compatibility/2006" xmlns:a14="http://schemas.microsoft.com/office/drawing/2010/main">
        <mc:Choice Requires="a14">
          <p:sp>
            <p:nvSpPr>
              <p:cNvPr id="4" name="Text Box 4"/>
              <p:cNvSpPr txBox="1">
                <a:spLocks noGrp="1" noChangeArrowheads="1"/>
              </p:cNvSpPr>
              <p:nvPr>
                <p:ph idx="1"/>
              </p:nvPr>
            </p:nvSpPr>
            <p:spPr bwMode="auto">
              <a:xfrm>
                <a:off x="381000" y="1344809"/>
                <a:ext cx="5639750" cy="5876993"/>
              </a:xfrm>
              <a:prstGeom prst="rect">
                <a:avLst/>
              </a:prstGeom>
              <a:noFill/>
              <a:ln w="9525">
                <a:noFill/>
                <a:miter lim="800000"/>
                <a:headEnd/>
                <a:tailEnd/>
              </a:ln>
            </p:spPr>
            <p:txBody>
              <a:bodyPr wrap="square">
                <a:spAutoFit/>
              </a:bodyPr>
              <a:lstStyle/>
              <a:p>
                <a:pPr>
                  <a:buClr>
                    <a:srgbClr val="FF0000"/>
                  </a:buClr>
                  <a:buFont typeface="Wingdings" pitchFamily="2" charset="2"/>
                  <a:buChar char="Ø"/>
                </a:pPr>
                <a:r>
                  <a:rPr lang="fr-CA" smtClean="0">
                    <a:solidFill>
                      <a:schemeClr val="tx2">
                        <a:lumMod val="75000"/>
                      </a:schemeClr>
                    </a:solidFill>
                  </a:rPr>
                  <a:t>Vùng hóa trị: Tất cả các mức năng lượng đều đã bị điện tử chiếm chỗ (vùng đầy)</a:t>
                </a:r>
              </a:p>
              <a:p>
                <a:pPr>
                  <a:buClr>
                    <a:srgbClr val="FF0000"/>
                  </a:buClr>
                  <a:buFont typeface="Wingdings" pitchFamily="2" charset="2"/>
                  <a:buChar char="Ø"/>
                </a:pPr>
                <a:r>
                  <a:rPr lang="fr-CA" smtClean="0">
                    <a:solidFill>
                      <a:schemeClr val="tx2">
                        <a:lumMod val="75000"/>
                      </a:schemeClr>
                    </a:solidFill>
                  </a:rPr>
                  <a:t> Vùng dẫn: Các mức năng lượng đều còn trống hoặc có thể bị chiếm chỗ 1 phần (vùng trống)</a:t>
                </a:r>
              </a:p>
              <a:p>
                <a:pPr>
                  <a:buClr>
                    <a:srgbClr val="FF0000"/>
                  </a:buClr>
                  <a:buFont typeface="Wingdings" pitchFamily="2" charset="2"/>
                  <a:buChar char="Ø"/>
                </a:pPr>
                <a:r>
                  <a:rPr lang="fr-CA" smtClean="0">
                    <a:solidFill>
                      <a:schemeClr val="tx2">
                        <a:lumMod val="75000"/>
                      </a:schemeClr>
                    </a:solidFill>
                  </a:rPr>
                  <a:t> Vùng cấm: Không tồn tại mức năng lượng nào để điện tử có thể chiếm chỗ</a:t>
                </a:r>
              </a:p>
              <a:p>
                <a:pPr>
                  <a:buClr>
                    <a:srgbClr val="FF0000"/>
                  </a:buClr>
                  <a:buFont typeface="Wingdings" pitchFamily="2" charset="2"/>
                  <a:buChar char="Ø"/>
                </a:pPr>
                <a:r>
                  <a:rPr lang="fr-CA" smtClean="0">
                    <a:solidFill>
                      <a:schemeClr val="tx2">
                        <a:lumMod val="75000"/>
                      </a:schemeClr>
                    </a:solidFill>
                  </a:rPr>
                  <a:t> </a:t>
                </a:r>
                <a:r>
                  <a:rPr lang="en-US" smtClean="0">
                    <a:solidFill>
                      <a:schemeClr val="tx2">
                        <a:lumMod val="50000"/>
                      </a:schemeClr>
                    </a:solidFill>
                  </a:rPr>
                  <a:t>Năng lượng vùng cấm:</a:t>
                </a: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tx2">
                                  <a:lumMod val="50000"/>
                                </a:schemeClr>
                              </a:solidFill>
                              <a:latin typeface="Cambria Math"/>
                            </a:rPr>
                          </m:ctrlPr>
                        </m:sSubPr>
                        <m:e>
                          <m:r>
                            <a:rPr lang="en-US" i="1">
                              <a:solidFill>
                                <a:schemeClr val="tx2">
                                  <a:lumMod val="50000"/>
                                </a:schemeClr>
                              </a:solidFill>
                              <a:latin typeface="Cambria Math"/>
                            </a:rPr>
                            <m:t>𝐸</m:t>
                          </m:r>
                        </m:e>
                        <m:sub>
                          <m:r>
                            <a:rPr lang="en-US" i="1">
                              <a:solidFill>
                                <a:schemeClr val="tx2">
                                  <a:lumMod val="50000"/>
                                </a:schemeClr>
                              </a:solidFill>
                              <a:latin typeface="Cambria Math"/>
                            </a:rPr>
                            <m:t>𝑔</m:t>
                          </m:r>
                        </m:sub>
                      </m:sSub>
                      <m:r>
                        <a:rPr lang="en-US" i="1">
                          <a:solidFill>
                            <a:schemeClr val="tx2">
                              <a:lumMod val="50000"/>
                            </a:schemeClr>
                          </a:solidFill>
                          <a:latin typeface="Cambria Math"/>
                        </a:rPr>
                        <m:t>=</m:t>
                      </m:r>
                      <m:sSub>
                        <m:sSubPr>
                          <m:ctrlPr>
                            <a:rPr lang="en-US" i="1">
                              <a:solidFill>
                                <a:schemeClr val="tx2">
                                  <a:lumMod val="50000"/>
                                </a:schemeClr>
                              </a:solidFill>
                              <a:latin typeface="Cambria Math"/>
                            </a:rPr>
                          </m:ctrlPr>
                        </m:sSubPr>
                        <m:e>
                          <m:r>
                            <a:rPr lang="en-US" i="1">
                              <a:solidFill>
                                <a:schemeClr val="tx2">
                                  <a:lumMod val="50000"/>
                                </a:schemeClr>
                              </a:solidFill>
                              <a:latin typeface="Cambria Math"/>
                            </a:rPr>
                            <m:t>𝐸</m:t>
                          </m:r>
                        </m:e>
                        <m:sub>
                          <m:r>
                            <a:rPr lang="en-US" i="1">
                              <a:solidFill>
                                <a:schemeClr val="tx2">
                                  <a:lumMod val="50000"/>
                                </a:schemeClr>
                              </a:solidFill>
                              <a:latin typeface="Cambria Math"/>
                            </a:rPr>
                            <m:t>𝑐</m:t>
                          </m:r>
                        </m:sub>
                      </m:sSub>
                      <m:r>
                        <a:rPr lang="en-US" i="1">
                          <a:solidFill>
                            <a:schemeClr val="tx2">
                              <a:lumMod val="50000"/>
                            </a:schemeClr>
                          </a:solidFill>
                          <a:latin typeface="Cambria Math"/>
                        </a:rPr>
                        <m:t>−</m:t>
                      </m:r>
                      <m:sSub>
                        <m:sSubPr>
                          <m:ctrlPr>
                            <a:rPr lang="en-US" i="1">
                              <a:solidFill>
                                <a:schemeClr val="tx2">
                                  <a:lumMod val="50000"/>
                                </a:schemeClr>
                              </a:solidFill>
                              <a:latin typeface="Cambria Math"/>
                            </a:rPr>
                          </m:ctrlPr>
                        </m:sSubPr>
                        <m:e>
                          <m:r>
                            <a:rPr lang="en-US" i="1">
                              <a:solidFill>
                                <a:schemeClr val="tx2">
                                  <a:lumMod val="50000"/>
                                </a:schemeClr>
                              </a:solidFill>
                              <a:latin typeface="Cambria Math"/>
                            </a:rPr>
                            <m:t>𝐸</m:t>
                          </m:r>
                        </m:e>
                        <m:sub>
                          <m:r>
                            <a:rPr lang="en-US" i="1">
                              <a:solidFill>
                                <a:schemeClr val="tx2">
                                  <a:lumMod val="50000"/>
                                </a:schemeClr>
                              </a:solidFill>
                              <a:latin typeface="Cambria Math"/>
                            </a:rPr>
                            <m:t>𝑣</m:t>
                          </m:r>
                        </m:sub>
                      </m:sSub>
                    </m:oMath>
                  </m:oMathPara>
                </a14:m>
                <a:endParaRPr lang="en-US" smtClean="0"/>
              </a:p>
              <a:p>
                <a:pPr marL="0" indent="457200">
                  <a:buNone/>
                </a:pPr>
                <a:r>
                  <a:rPr lang="en-US" sz="2000" smtClean="0"/>
                  <a:t>Trong đó: </a:t>
                </a:r>
                <a14:m>
                  <m:oMath xmlns:m="http://schemas.openxmlformats.org/officeDocument/2006/math">
                    <m:sSub>
                      <m:sSubPr>
                        <m:ctrlPr>
                          <a:rPr lang="en-US" sz="2000" i="1" smtClean="0">
                            <a:latin typeface="Cambria Math"/>
                          </a:rPr>
                        </m:ctrlPr>
                      </m:sSubPr>
                      <m:e>
                        <m:r>
                          <a:rPr lang="en-US" sz="2000" b="0" i="1" smtClean="0">
                            <a:latin typeface="Cambria Math"/>
                          </a:rPr>
                          <m:t>𝐸</m:t>
                        </m:r>
                      </m:e>
                      <m:sub>
                        <m:r>
                          <a:rPr lang="en-US" sz="2000" b="0" i="1" smtClean="0">
                            <a:latin typeface="Cambria Math"/>
                          </a:rPr>
                          <m:t>𝑔</m:t>
                        </m:r>
                      </m:sub>
                    </m:sSub>
                  </m:oMath>
                </a14:m>
                <a:r>
                  <a:rPr lang="en-US" sz="2000" smtClean="0"/>
                  <a:t>- Năng lượng vùng cấm</a:t>
                </a:r>
              </a:p>
              <a:p>
                <a:pPr marL="0" indent="0">
                  <a:buNone/>
                </a:pPr>
                <a:r>
                  <a:rPr lang="en-US" sz="2000"/>
                  <a:t>	 </a:t>
                </a:r>
                <a:r>
                  <a:rPr lang="en-US" sz="2000" smtClean="0"/>
                  <a:t>        </a:t>
                </a:r>
                <a14:m>
                  <m:oMath xmlns:m="http://schemas.openxmlformats.org/officeDocument/2006/math">
                    <m:sSub>
                      <m:sSubPr>
                        <m:ctrlPr>
                          <a:rPr lang="en-US" sz="2000" i="1">
                            <a:latin typeface="Cambria Math"/>
                          </a:rPr>
                        </m:ctrlPr>
                      </m:sSubPr>
                      <m:e>
                        <m:r>
                          <a:rPr lang="en-US" sz="2000" i="1">
                            <a:latin typeface="Cambria Math"/>
                          </a:rPr>
                          <m:t>𝐸</m:t>
                        </m:r>
                      </m:e>
                      <m:sub>
                        <m:r>
                          <a:rPr lang="en-US" sz="2000" b="0" i="1" smtClean="0">
                            <a:latin typeface="Cambria Math"/>
                          </a:rPr>
                          <m:t>𝑐</m:t>
                        </m:r>
                      </m:sub>
                    </m:sSub>
                  </m:oMath>
                </a14:m>
                <a:r>
                  <a:rPr lang="en-US" sz="2000" smtClean="0"/>
                  <a:t>- Năng lượng đáy vùng dẫn</a:t>
                </a:r>
              </a:p>
              <a:p>
                <a:pPr marL="0" indent="0">
                  <a:buNone/>
                </a:pPr>
                <a:r>
                  <a:rPr lang="en-US" sz="2000"/>
                  <a:t>	 </a:t>
                </a:r>
                <a:r>
                  <a:rPr lang="en-US" sz="2000" smtClean="0"/>
                  <a:t>        </a:t>
                </a:r>
                <a14:m>
                  <m:oMath xmlns:m="http://schemas.openxmlformats.org/officeDocument/2006/math">
                    <m:sSub>
                      <m:sSubPr>
                        <m:ctrlPr>
                          <a:rPr lang="en-US" sz="2000" i="1">
                            <a:latin typeface="Cambria Math"/>
                          </a:rPr>
                        </m:ctrlPr>
                      </m:sSubPr>
                      <m:e>
                        <m:r>
                          <a:rPr lang="en-US" sz="2000" i="1">
                            <a:latin typeface="Cambria Math"/>
                          </a:rPr>
                          <m:t>𝐸</m:t>
                        </m:r>
                      </m:e>
                      <m:sub>
                        <m:r>
                          <a:rPr lang="en-US" sz="2000" b="0" i="1" smtClean="0">
                            <a:latin typeface="Cambria Math"/>
                          </a:rPr>
                          <m:t>𝑣</m:t>
                        </m:r>
                      </m:sub>
                    </m:sSub>
                  </m:oMath>
                </a14:m>
                <a:r>
                  <a:rPr lang="en-US" sz="2000" smtClean="0"/>
                  <a:t>- Năng lượng đỉnh vùng hóa trị</a:t>
                </a:r>
                <a:endParaRPr lang="en-US" sz="2000"/>
              </a:p>
              <a:p>
                <a:pPr marL="0" indent="0">
                  <a:buClr>
                    <a:srgbClr val="FF0000"/>
                  </a:buClr>
                  <a:buNone/>
                </a:pPr>
                <a:endParaRPr lang="fr-CA" sz="1800" smtClean="0">
                  <a:solidFill>
                    <a:schemeClr val="tx2">
                      <a:lumMod val="75000"/>
                    </a:schemeClr>
                  </a:solidFill>
                </a:endParaRPr>
              </a:p>
              <a:p>
                <a:pPr>
                  <a:spcBef>
                    <a:spcPct val="20000"/>
                  </a:spcBef>
                  <a:buFont typeface="Wingdings" pitchFamily="2" charset="2"/>
                  <a:buNone/>
                </a:pPr>
                <a:endParaRPr lang="fr-CA" sz="2000" b="1">
                  <a:solidFill>
                    <a:schemeClr val="accent2"/>
                  </a:solidFill>
                  <a:latin typeface="Constantia" pitchFamily="18" charset="0"/>
                </a:endParaRPr>
              </a:p>
            </p:txBody>
          </p:sp>
        </mc:Choice>
        <mc:Fallback xmlns="">
          <p:sp>
            <p:nvSpPr>
              <p:cNvPr id="4" name="Text Box 4"/>
              <p:cNvSpPr txBox="1">
                <a:spLocks noGrp="1" noRot="1" noChangeAspect="1" noMove="1" noResize="1" noEditPoints="1" noAdjustHandles="1" noChangeArrowheads="1" noChangeShapeType="1" noTextEdit="1"/>
              </p:cNvSpPr>
              <p:nvPr>
                <p:ph idx="1"/>
              </p:nvPr>
            </p:nvSpPr>
            <p:spPr bwMode="auto">
              <a:xfrm>
                <a:off x="381000" y="1344809"/>
                <a:ext cx="5639750" cy="5876993"/>
              </a:xfrm>
              <a:prstGeom prst="rect">
                <a:avLst/>
              </a:prstGeom>
              <a:blipFill rotWithShape="1">
                <a:blip r:embed="rId2"/>
                <a:stretch>
                  <a:fillRect l="-1514" t="-830" r="-973" b="-934"/>
                </a:stretch>
              </a:blipFill>
              <a:ln w="9525">
                <a:noFill/>
                <a:miter lim="800000"/>
                <a:headEnd/>
                <a:tailEnd/>
              </a:ln>
            </p:spPr>
            <p:txBody>
              <a:bodyPr/>
              <a:lstStyle/>
              <a:p>
                <a:r>
                  <a:rPr lang="en-US">
                    <a:noFill/>
                  </a:rPr>
                  <a:t> </a:t>
                </a:r>
              </a:p>
            </p:txBody>
          </p:sp>
        </mc:Fallback>
      </mc:AlternateContent>
      <p:grpSp>
        <p:nvGrpSpPr>
          <p:cNvPr id="6" name="Group 5"/>
          <p:cNvGrpSpPr/>
          <p:nvPr/>
        </p:nvGrpSpPr>
        <p:grpSpPr>
          <a:xfrm>
            <a:off x="5868350" y="2410572"/>
            <a:ext cx="3253763" cy="3219510"/>
            <a:chOff x="6248400" y="2438400"/>
            <a:chExt cx="3253763" cy="3219510"/>
          </a:xfrm>
        </p:grpSpPr>
        <p:grpSp>
          <p:nvGrpSpPr>
            <p:cNvPr id="7" name="Group 6"/>
            <p:cNvGrpSpPr/>
            <p:nvPr/>
          </p:nvGrpSpPr>
          <p:grpSpPr>
            <a:xfrm>
              <a:off x="6248400" y="4495800"/>
              <a:ext cx="2133600" cy="1162110"/>
              <a:chOff x="6248400" y="4495800"/>
              <a:chExt cx="2133600" cy="1162110"/>
            </a:xfrm>
          </p:grpSpPr>
          <p:sp>
            <p:nvSpPr>
              <p:cNvPr id="21" name="Rectangle 20"/>
              <p:cNvSpPr/>
              <p:nvPr/>
            </p:nvSpPr>
            <p:spPr>
              <a:xfrm>
                <a:off x="6248400" y="4495800"/>
                <a:ext cx="2133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Oval 21"/>
              <p:cNvSpPr/>
              <p:nvPr/>
            </p:nvSpPr>
            <p:spPr>
              <a:xfrm>
                <a:off x="6400800" y="4648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705600" y="4953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477000" y="4953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553200" y="4572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010400" y="5029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934200" y="4724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239000" y="5029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39000" y="5029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391400" y="4953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620000" y="4648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772400" y="48006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696200" y="4953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305800" y="4572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01000" y="4572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153400" y="4724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305800" y="48768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153400" y="4724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305800" y="48768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086600" y="4648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39000" y="45720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551896" y="5257800"/>
                <a:ext cx="1732141" cy="400110"/>
              </a:xfrm>
              <a:prstGeom prst="rect">
                <a:avLst/>
              </a:prstGeom>
            </p:spPr>
            <p:txBody>
              <a:bodyPr wrap="none">
                <a:spAutoFit/>
              </a:bodyPr>
              <a:lstStyle/>
              <a:p>
                <a:pPr algn="ctr"/>
                <a:r>
                  <a:rPr lang="en-US" sz="2000" b="1" smtClean="0">
                    <a:solidFill>
                      <a:srgbClr val="C00000"/>
                    </a:solidFill>
                    <a:latin typeface="Constantia" pitchFamily="18" charset="0"/>
                  </a:rPr>
                  <a:t>Vùng hóa trị </a:t>
                </a:r>
                <a:endParaRPr lang="en-US" sz="2000" b="1">
                  <a:solidFill>
                    <a:srgbClr val="C00000"/>
                  </a:solidFill>
                  <a:latin typeface="Constantia" pitchFamily="18" charset="0"/>
                </a:endParaRPr>
              </a:p>
            </p:txBody>
          </p:sp>
        </p:grpSp>
        <p:sp>
          <p:nvSpPr>
            <p:cNvPr id="8" name="Rectangle 7"/>
            <p:cNvSpPr/>
            <p:nvPr/>
          </p:nvSpPr>
          <p:spPr>
            <a:xfrm>
              <a:off x="6248400" y="2819400"/>
              <a:ext cx="2133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p:cNvSpPr/>
            <p:nvPr/>
          </p:nvSpPr>
          <p:spPr>
            <a:xfrm>
              <a:off x="7848600" y="32766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53200" y="29718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62800" y="28956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00800" y="3200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924800" y="28956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91400" y="3200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29600" y="3200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58000" y="31242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229600" y="3200400"/>
              <a:ext cx="76200" cy="76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49741" y="2438400"/>
              <a:ext cx="1327459" cy="400110"/>
            </a:xfrm>
            <a:prstGeom prst="rect">
              <a:avLst/>
            </a:prstGeom>
          </p:spPr>
          <p:txBody>
            <a:bodyPr wrap="square">
              <a:spAutoFit/>
            </a:bodyPr>
            <a:lstStyle/>
            <a:p>
              <a:pPr algn="ctr"/>
              <a:r>
                <a:rPr lang="en-US" sz="2000" b="1" smtClean="0">
                  <a:solidFill>
                    <a:srgbClr val="C00000"/>
                  </a:solidFill>
                  <a:latin typeface="Constantia" pitchFamily="18" charset="0"/>
                </a:rPr>
                <a:t>Vùng dẫn</a:t>
              </a:r>
              <a:endParaRPr lang="en-US" sz="2000" b="1">
                <a:solidFill>
                  <a:srgbClr val="C00000"/>
                </a:solidFill>
                <a:latin typeface="Constantia" pitchFamily="18" charset="0"/>
              </a:endParaRPr>
            </a:p>
          </p:txBody>
        </p:sp>
        <p:sp>
          <p:nvSpPr>
            <p:cNvPr id="19" name="Rectangle 18"/>
            <p:cNvSpPr/>
            <p:nvPr/>
          </p:nvSpPr>
          <p:spPr>
            <a:xfrm>
              <a:off x="7961727" y="3733800"/>
              <a:ext cx="1540436" cy="400110"/>
            </a:xfrm>
            <a:prstGeom prst="rect">
              <a:avLst/>
            </a:prstGeom>
          </p:spPr>
          <p:txBody>
            <a:bodyPr wrap="square">
              <a:spAutoFit/>
            </a:bodyPr>
            <a:lstStyle/>
            <a:p>
              <a:pPr algn="ctr"/>
              <a:r>
                <a:rPr lang="en-US" sz="2000" b="1" smtClean="0">
                  <a:solidFill>
                    <a:srgbClr val="C00000"/>
                  </a:solidFill>
                  <a:latin typeface="Constantia" pitchFamily="18" charset="0"/>
                </a:rPr>
                <a:t>Vùng cấm</a:t>
              </a:r>
              <a:endParaRPr lang="en-US" sz="2000" b="1">
                <a:solidFill>
                  <a:srgbClr val="C00000"/>
                </a:solidFill>
                <a:latin typeface="Constantia" pitchFamily="18" charset="0"/>
              </a:endParaRPr>
            </a:p>
          </p:txBody>
        </p:sp>
        <p:cxnSp>
          <p:nvCxnSpPr>
            <p:cNvPr id="20" name="Straight Arrow Connector 19"/>
            <p:cNvCxnSpPr/>
            <p:nvPr/>
          </p:nvCxnSpPr>
          <p:spPr>
            <a:xfrm rot="5400000">
              <a:off x="7315200" y="3962400"/>
              <a:ext cx="1066800" cy="1588"/>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686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a:solidFill>
                  <a:srgbClr val="FFFF00"/>
                </a:solidFill>
              </a:rPr>
              <a:t>Vùng năng lượng trong chất rắn</a:t>
            </a:r>
            <a:endParaRPr lang="en-US" b="1"/>
          </a:p>
        </p:txBody>
      </p:sp>
      <p:pic>
        <p:nvPicPr>
          <p:cNvPr id="4" name="Picture 4" descr="fg01_00500"/>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4024860"/>
            <a:ext cx="4648200" cy="284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381000" y="1676400"/>
                <a:ext cx="8534400" cy="2416624"/>
              </a:xfrm>
              <a:prstGeom prst="rect">
                <a:avLst/>
              </a:prstGeom>
            </p:spPr>
            <p:txBody>
              <a:bodyPr wrap="square">
                <a:spAutoFit/>
              </a:bodyPr>
              <a:lstStyle/>
              <a:p>
                <a:pPr marL="342900" indent="-342900">
                  <a:lnSpc>
                    <a:spcPct val="120000"/>
                  </a:lnSpc>
                  <a:spcBef>
                    <a:spcPct val="20000"/>
                  </a:spcBef>
                  <a:buClr>
                    <a:srgbClr val="FF0000"/>
                  </a:buClr>
                  <a:buFont typeface="Wingdings" pitchFamily="2" charset="2"/>
                  <a:buChar char="Ø"/>
                </a:pPr>
                <a:r>
                  <a:rPr lang="fr-CA" sz="2400">
                    <a:solidFill>
                      <a:schemeClr val="tx2">
                        <a:lumMod val="75000"/>
                      </a:schemeClr>
                    </a:solidFill>
                    <a:latin typeface="Constantia" pitchFamily="18" charset="0"/>
                  </a:rPr>
                  <a:t>Tùy theo vị trí tương đối của 3 vùng trên, phân chia chất rắn làm 3 loại:</a:t>
                </a:r>
              </a:p>
              <a:p>
                <a:pPr lvl="2">
                  <a:lnSpc>
                    <a:spcPct val="120000"/>
                  </a:lnSpc>
                  <a:buClr>
                    <a:srgbClr val="FF0000"/>
                  </a:buClr>
                  <a:buFont typeface="Arial" pitchFamily="34" charset="0"/>
                  <a:buChar char="•"/>
                </a:pPr>
                <a:r>
                  <a:rPr lang="fr-CA" sz="2400">
                    <a:solidFill>
                      <a:schemeClr val="tx2">
                        <a:lumMod val="75000"/>
                      </a:schemeClr>
                    </a:solidFill>
                    <a:latin typeface="Constantia" pitchFamily="18" charset="0"/>
                  </a:rPr>
                  <a:t> Chất cách điện: </a:t>
                </a:r>
                <a14:m>
                  <m:oMath xmlns:m="http://schemas.openxmlformats.org/officeDocument/2006/math">
                    <m:sSub>
                      <m:sSubPr>
                        <m:ctrlPr>
                          <a:rPr lang="fr-CA" sz="2400" i="1">
                            <a:solidFill>
                              <a:schemeClr val="tx2">
                                <a:lumMod val="75000"/>
                              </a:schemeClr>
                            </a:solidFill>
                            <a:latin typeface="Cambria Math"/>
                          </a:rPr>
                        </m:ctrlPr>
                      </m:sSubPr>
                      <m:e>
                        <m:r>
                          <a:rPr lang="en-US" sz="2400" i="1">
                            <a:solidFill>
                              <a:schemeClr val="tx2">
                                <a:lumMod val="75000"/>
                              </a:schemeClr>
                            </a:solidFill>
                            <a:latin typeface="Cambria Math"/>
                          </a:rPr>
                          <m:t>  </m:t>
                        </m:r>
                        <m:r>
                          <a:rPr lang="en-US" sz="2400" i="1">
                            <a:solidFill>
                              <a:schemeClr val="tx2">
                                <a:lumMod val="75000"/>
                              </a:schemeClr>
                            </a:solidFill>
                            <a:latin typeface="Cambria Math"/>
                          </a:rPr>
                          <m:t>𝐸</m:t>
                        </m:r>
                      </m:e>
                      <m:sub>
                        <m:r>
                          <a:rPr lang="en-US" sz="2400" i="1">
                            <a:solidFill>
                              <a:schemeClr val="tx2">
                                <a:lumMod val="75000"/>
                              </a:schemeClr>
                            </a:solidFill>
                            <a:latin typeface="Cambria Math"/>
                          </a:rPr>
                          <m:t>𝑔</m:t>
                        </m:r>
                      </m:sub>
                    </m:sSub>
                    <m:r>
                      <a:rPr lang="en-US" sz="2400" i="1">
                        <a:solidFill>
                          <a:schemeClr val="tx2">
                            <a:lumMod val="75000"/>
                          </a:schemeClr>
                        </a:solidFill>
                        <a:latin typeface="Cambria Math"/>
                      </a:rPr>
                      <m:t>&gt;2</m:t>
                    </m:r>
                    <m:r>
                      <a:rPr lang="en-US" sz="2400" i="1">
                        <a:solidFill>
                          <a:schemeClr val="tx2">
                            <a:lumMod val="75000"/>
                          </a:schemeClr>
                        </a:solidFill>
                        <a:latin typeface="Cambria Math"/>
                      </a:rPr>
                      <m:t>𝑒𝑉</m:t>
                    </m:r>
                  </m:oMath>
                </a14:m>
                <a:endParaRPr lang="fr-CA" sz="2400">
                  <a:solidFill>
                    <a:schemeClr val="tx2">
                      <a:lumMod val="75000"/>
                    </a:schemeClr>
                  </a:solidFill>
                  <a:latin typeface="Constantia" pitchFamily="18" charset="0"/>
                </a:endParaRPr>
              </a:p>
              <a:p>
                <a:pPr lvl="2">
                  <a:lnSpc>
                    <a:spcPct val="120000"/>
                  </a:lnSpc>
                  <a:buClr>
                    <a:srgbClr val="FF0000"/>
                  </a:buClr>
                  <a:buFont typeface="Arial" pitchFamily="34" charset="0"/>
                  <a:buChar char="•"/>
                </a:pPr>
                <a:r>
                  <a:rPr lang="fr-CA" sz="2400">
                    <a:solidFill>
                      <a:schemeClr val="tx2">
                        <a:lumMod val="75000"/>
                      </a:schemeClr>
                    </a:solidFill>
                    <a:latin typeface="Constantia" pitchFamily="18" charset="0"/>
                  </a:rPr>
                  <a:t> Chất bán dẫn:   </a:t>
                </a:r>
                <a14:m>
                  <m:oMath xmlns:m="http://schemas.openxmlformats.org/officeDocument/2006/math">
                    <m:r>
                      <a:rPr lang="en-US" sz="2400" i="1">
                        <a:solidFill>
                          <a:schemeClr val="tx2">
                            <a:lumMod val="75000"/>
                          </a:schemeClr>
                        </a:solidFill>
                        <a:latin typeface="Cambria Math"/>
                      </a:rPr>
                      <m:t>0</m:t>
                    </m:r>
                    <m:r>
                      <a:rPr lang="en-US" sz="2400" i="1">
                        <a:solidFill>
                          <a:schemeClr val="tx2">
                            <a:lumMod val="75000"/>
                          </a:schemeClr>
                        </a:solidFill>
                        <a:latin typeface="Cambria Math"/>
                      </a:rPr>
                      <m:t>𝑒𝑉</m:t>
                    </m:r>
                    <m:r>
                      <a:rPr lang="en-US" sz="2400" i="1">
                        <a:solidFill>
                          <a:schemeClr val="tx2">
                            <a:lumMod val="75000"/>
                          </a:schemeClr>
                        </a:solidFill>
                        <a:latin typeface="Cambria Math"/>
                      </a:rPr>
                      <m:t>&lt;</m:t>
                    </m:r>
                    <m:sSub>
                      <m:sSubPr>
                        <m:ctrlPr>
                          <a:rPr lang="en-US" sz="2400" i="1">
                            <a:solidFill>
                              <a:schemeClr val="tx2">
                                <a:lumMod val="75000"/>
                              </a:schemeClr>
                            </a:solidFill>
                            <a:latin typeface="Cambria Math"/>
                          </a:rPr>
                        </m:ctrlPr>
                      </m:sSubPr>
                      <m:e>
                        <m:r>
                          <a:rPr lang="en-US" sz="2400" i="1">
                            <a:solidFill>
                              <a:schemeClr val="tx2">
                                <a:lumMod val="75000"/>
                              </a:schemeClr>
                            </a:solidFill>
                            <a:latin typeface="Cambria Math"/>
                          </a:rPr>
                          <m:t>𝐸</m:t>
                        </m:r>
                      </m:e>
                      <m:sub>
                        <m:r>
                          <a:rPr lang="en-US" sz="2400" i="1">
                            <a:solidFill>
                              <a:schemeClr val="tx2">
                                <a:lumMod val="75000"/>
                              </a:schemeClr>
                            </a:solidFill>
                            <a:latin typeface="Cambria Math"/>
                          </a:rPr>
                          <m:t>𝑔</m:t>
                        </m:r>
                      </m:sub>
                    </m:sSub>
                    <m:r>
                      <a:rPr lang="en-US" sz="2400" i="1">
                        <a:solidFill>
                          <a:schemeClr val="tx2">
                            <a:lumMod val="75000"/>
                          </a:schemeClr>
                        </a:solidFill>
                        <a:latin typeface="Cambria Math"/>
                        <a:ea typeface="Cambria Math"/>
                      </a:rPr>
                      <m:t>≤2</m:t>
                    </m:r>
                    <m:r>
                      <a:rPr lang="en-US" sz="2400" i="1">
                        <a:solidFill>
                          <a:schemeClr val="tx2">
                            <a:lumMod val="75000"/>
                          </a:schemeClr>
                        </a:solidFill>
                        <a:latin typeface="Cambria Math"/>
                        <a:ea typeface="Cambria Math"/>
                      </a:rPr>
                      <m:t>𝑒𝑉</m:t>
                    </m:r>
                  </m:oMath>
                </a14:m>
                <a:endParaRPr lang="fr-CA" sz="2400">
                  <a:solidFill>
                    <a:schemeClr val="tx2">
                      <a:lumMod val="75000"/>
                    </a:schemeClr>
                  </a:solidFill>
                  <a:latin typeface="Constantia" pitchFamily="18" charset="0"/>
                </a:endParaRPr>
              </a:p>
              <a:p>
                <a:pPr lvl="2">
                  <a:lnSpc>
                    <a:spcPct val="120000"/>
                  </a:lnSpc>
                  <a:buClr>
                    <a:srgbClr val="FF0000"/>
                  </a:buClr>
                  <a:buFont typeface="Arial" pitchFamily="34" charset="0"/>
                  <a:buChar char="•"/>
                </a:pPr>
                <a:r>
                  <a:rPr lang="fr-CA" sz="2400">
                    <a:solidFill>
                      <a:schemeClr val="tx2">
                        <a:lumMod val="75000"/>
                      </a:schemeClr>
                    </a:solidFill>
                    <a:latin typeface="Constantia" pitchFamily="18" charset="0"/>
                  </a:rPr>
                  <a:t> Chất dẫn điện:  </a:t>
                </a:r>
                <a14:m>
                  <m:oMath xmlns:m="http://schemas.openxmlformats.org/officeDocument/2006/math">
                    <m:sSub>
                      <m:sSubPr>
                        <m:ctrlPr>
                          <a:rPr lang="fr-CA" sz="2400" i="1">
                            <a:solidFill>
                              <a:schemeClr val="tx2">
                                <a:lumMod val="75000"/>
                              </a:schemeClr>
                            </a:solidFill>
                            <a:latin typeface="Cambria Math"/>
                          </a:rPr>
                        </m:ctrlPr>
                      </m:sSubPr>
                      <m:e>
                        <m:r>
                          <a:rPr lang="en-US" sz="2400" i="1">
                            <a:solidFill>
                              <a:schemeClr val="tx2">
                                <a:lumMod val="75000"/>
                              </a:schemeClr>
                            </a:solidFill>
                            <a:latin typeface="Cambria Math"/>
                          </a:rPr>
                          <m:t>𝐸</m:t>
                        </m:r>
                      </m:e>
                      <m:sub>
                        <m:r>
                          <a:rPr lang="en-US" sz="2400" i="1">
                            <a:solidFill>
                              <a:schemeClr val="tx2">
                                <a:lumMod val="75000"/>
                              </a:schemeClr>
                            </a:solidFill>
                            <a:latin typeface="Cambria Math"/>
                          </a:rPr>
                          <m:t>𝑔</m:t>
                        </m:r>
                      </m:sub>
                    </m:sSub>
                    <m:r>
                      <a:rPr lang="fr-CA" sz="2400" i="1">
                        <a:solidFill>
                          <a:schemeClr val="tx2">
                            <a:lumMod val="75000"/>
                          </a:schemeClr>
                        </a:solidFill>
                        <a:latin typeface="Cambria Math"/>
                        <a:ea typeface="Cambria Math"/>
                      </a:rPr>
                      <m:t>≤</m:t>
                    </m:r>
                    <m:r>
                      <a:rPr lang="en-US" sz="2400" i="1">
                        <a:solidFill>
                          <a:schemeClr val="tx2">
                            <a:lumMod val="75000"/>
                          </a:schemeClr>
                        </a:solidFill>
                        <a:latin typeface="Cambria Math"/>
                        <a:ea typeface="Cambria Math"/>
                      </a:rPr>
                      <m:t>0</m:t>
                    </m:r>
                    <m:r>
                      <a:rPr lang="en-US" sz="2400" i="1">
                        <a:solidFill>
                          <a:schemeClr val="tx2">
                            <a:lumMod val="75000"/>
                          </a:schemeClr>
                        </a:solidFill>
                        <a:latin typeface="Cambria Math"/>
                        <a:ea typeface="Cambria Math"/>
                      </a:rPr>
                      <m:t>𝑒𝑉</m:t>
                    </m:r>
                  </m:oMath>
                </a14:m>
                <a:r>
                  <a:rPr lang="fr-CA" sz="2400">
                    <a:solidFill>
                      <a:schemeClr val="tx2">
                        <a:lumMod val="60000"/>
                        <a:lumOff val="40000"/>
                      </a:schemeClr>
                    </a:solidFill>
                    <a:latin typeface="Constantia" pitchFamily="18" charset="0"/>
                  </a:rPr>
                  <a:t> </a:t>
                </a:r>
                <a:endParaRPr lang="fr-CA" sz="2400">
                  <a:solidFill>
                    <a:srgbClr val="FFFF00"/>
                  </a:solidFill>
                  <a:latin typeface="Constantia"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676400"/>
                <a:ext cx="8534400" cy="2416624"/>
              </a:xfrm>
              <a:prstGeom prst="rect">
                <a:avLst/>
              </a:prstGeom>
              <a:blipFill rotWithShape="1">
                <a:blip r:embed="rId3"/>
                <a:stretch>
                  <a:fillRect l="-1000" t="-253" r="-214" b="-3030"/>
                </a:stretch>
              </a:blipFill>
            </p:spPr>
            <p:txBody>
              <a:bodyPr/>
              <a:lstStyle/>
              <a:p>
                <a:r>
                  <a:rPr lang="en-US">
                    <a:noFill/>
                  </a:rPr>
                  <a:t> </a:t>
                </a:r>
              </a:p>
            </p:txBody>
          </p:sp>
        </mc:Fallback>
      </mc:AlternateContent>
    </p:spTree>
    <p:extLst>
      <p:ext uri="{BB962C8B-B14F-4D97-AF65-F5344CB8AC3E}">
        <p14:creationId xmlns:p14="http://schemas.microsoft.com/office/powerpoint/2010/main" val="1659745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880872"/>
          </a:xfrm>
        </p:spPr>
        <p:txBody>
          <a:bodyPr/>
          <a:lstStyle/>
          <a:p>
            <a:r>
              <a:rPr lang="en-US" smtClean="0">
                <a:solidFill>
                  <a:srgbClr val="FFFF00"/>
                </a:solidFill>
                <a:latin typeface="Constantia" pitchFamily="18" charset="0"/>
              </a:rPr>
              <a:t>Chất cách điện</a:t>
            </a:r>
            <a:endParaRPr lang="en-US">
              <a:solidFill>
                <a:srgbClr val="FFFF00"/>
              </a:solidFill>
              <a:latin typeface="Constantia" pitchFamily="18" charset="0"/>
            </a:endParaRPr>
          </a:p>
        </p:txBody>
      </p:sp>
      <mc:AlternateContent xmlns:mc="http://schemas.openxmlformats.org/markup-compatibility/2006" xmlns:a14="http://schemas.microsoft.com/office/drawing/2010/main">
        <mc:Choice Requires="a14">
          <p:sp>
            <p:nvSpPr>
              <p:cNvPr id="4" name="Text Box 4"/>
              <p:cNvSpPr txBox="1">
                <a:spLocks noGrp="1" noChangeArrowheads="1"/>
              </p:cNvSpPr>
              <p:nvPr>
                <p:ph idx="1"/>
              </p:nvPr>
            </p:nvSpPr>
            <p:spPr bwMode="auto">
              <a:xfrm>
                <a:off x="400050" y="1371600"/>
                <a:ext cx="8534400" cy="2086725"/>
              </a:xfrm>
              <a:prstGeom prst="rect">
                <a:avLst/>
              </a:prstGeom>
              <a:noFill/>
              <a:ln w="9525">
                <a:noFill/>
                <a:miter lim="800000"/>
                <a:headEnd/>
                <a:tailEnd/>
              </a:ln>
            </p:spPr>
            <p:txBody>
              <a:bodyPr wrap="square">
                <a:spAutoFit/>
              </a:bodyPr>
              <a:lstStyle/>
              <a:p>
                <a:pPr>
                  <a:spcBef>
                    <a:spcPct val="20000"/>
                  </a:spcBef>
                  <a:buClr>
                    <a:srgbClr val="FF0000"/>
                  </a:buClr>
                  <a:buFont typeface="Wingdings" pitchFamily="2" charset="2"/>
                  <a:buChar char="Ø"/>
                </a:pPr>
                <a:r>
                  <a:rPr lang="fr-CA" smtClean="0">
                    <a:solidFill>
                      <a:schemeClr val="tx2">
                        <a:lumMod val="75000"/>
                      </a:schemeClr>
                    </a:solidFill>
                  </a:rPr>
                  <a:t>Có điện trở suất lớn: </a:t>
                </a:r>
                <a14:m>
                  <m:oMath xmlns:m="http://schemas.openxmlformats.org/officeDocument/2006/math">
                    <m:sSup>
                      <m:sSupPr>
                        <m:ctrlPr>
                          <a:rPr lang="fr-CA" i="1" smtClean="0">
                            <a:solidFill>
                              <a:schemeClr val="tx2">
                                <a:lumMod val="75000"/>
                              </a:schemeClr>
                            </a:solidFill>
                            <a:latin typeface="Cambria Math"/>
                          </a:rPr>
                        </m:ctrlPr>
                      </m:sSupPr>
                      <m:e>
                        <m:r>
                          <a:rPr lang="en-US" b="0" i="1" smtClean="0">
                            <a:solidFill>
                              <a:schemeClr val="tx2">
                                <a:lumMod val="75000"/>
                              </a:schemeClr>
                            </a:solidFill>
                            <a:latin typeface="Cambria Math"/>
                          </a:rPr>
                          <m:t>10</m:t>
                        </m:r>
                      </m:e>
                      <m:sup>
                        <m:r>
                          <a:rPr lang="en-US" b="0" i="1" smtClean="0">
                            <a:solidFill>
                              <a:schemeClr val="tx2">
                                <a:lumMod val="75000"/>
                              </a:schemeClr>
                            </a:solidFill>
                            <a:latin typeface="Cambria Math"/>
                          </a:rPr>
                          <m:t>7</m:t>
                        </m:r>
                      </m:sup>
                    </m:sSup>
                    <m:r>
                      <a:rPr lang="fr-CA" b="0" i="1" smtClean="0">
                        <a:solidFill>
                          <a:schemeClr val="tx2">
                            <a:lumMod val="75000"/>
                          </a:schemeClr>
                        </a:solidFill>
                        <a:latin typeface="Cambria Math"/>
                        <a:ea typeface="Cambria Math"/>
                      </a:rPr>
                      <m:t>÷</m:t>
                    </m:r>
                    <m:sSup>
                      <m:sSupPr>
                        <m:ctrlPr>
                          <a:rPr lang="fr-CA" i="1" smtClean="0">
                            <a:solidFill>
                              <a:schemeClr val="tx2">
                                <a:lumMod val="75000"/>
                              </a:schemeClr>
                            </a:solidFill>
                            <a:latin typeface="Cambria Math"/>
                            <a:ea typeface="Cambria Math"/>
                          </a:rPr>
                        </m:ctrlPr>
                      </m:sSupPr>
                      <m:e>
                        <m:r>
                          <a:rPr lang="en-US" b="0" i="1" smtClean="0">
                            <a:solidFill>
                              <a:schemeClr val="tx2">
                                <a:lumMod val="75000"/>
                              </a:schemeClr>
                            </a:solidFill>
                            <a:latin typeface="Cambria Math"/>
                            <a:ea typeface="Cambria Math"/>
                          </a:rPr>
                          <m:t>10</m:t>
                        </m:r>
                      </m:e>
                      <m:sup>
                        <m:r>
                          <a:rPr lang="en-US" b="0" i="1" smtClean="0">
                            <a:solidFill>
                              <a:schemeClr val="tx2">
                                <a:lumMod val="75000"/>
                              </a:schemeClr>
                            </a:solidFill>
                            <a:latin typeface="Cambria Math"/>
                            <a:ea typeface="Cambria Math"/>
                          </a:rPr>
                          <m:t>17</m:t>
                        </m:r>
                      </m:sup>
                    </m:sSup>
                    <m:r>
                      <a:rPr lang="fr-CA" b="0" i="1" smtClean="0">
                        <a:solidFill>
                          <a:schemeClr val="tx2">
                            <a:lumMod val="75000"/>
                          </a:schemeClr>
                        </a:solidFill>
                        <a:latin typeface="Cambria Math"/>
                        <a:ea typeface="Cambria Math"/>
                      </a:rPr>
                      <m:t>𝛺</m:t>
                    </m:r>
                    <m:r>
                      <a:rPr lang="en-US" b="0" i="1" smtClean="0">
                        <a:solidFill>
                          <a:schemeClr val="tx2">
                            <a:lumMod val="75000"/>
                          </a:schemeClr>
                        </a:solidFill>
                        <a:latin typeface="Cambria Math"/>
                        <a:ea typeface="Cambria Math"/>
                      </a:rPr>
                      <m:t>𝑚</m:t>
                    </m:r>
                  </m:oMath>
                </a14:m>
                <a:endParaRPr lang="fr-CA" smtClean="0">
                  <a:solidFill>
                    <a:schemeClr val="tx2">
                      <a:lumMod val="75000"/>
                    </a:schemeClr>
                  </a:solidFill>
                </a:endParaRPr>
              </a:p>
              <a:p>
                <a:pPr>
                  <a:spcBef>
                    <a:spcPct val="20000"/>
                  </a:spcBef>
                  <a:buClr>
                    <a:srgbClr val="FF0000"/>
                  </a:buClr>
                  <a:buFont typeface="Wingdings" pitchFamily="2" charset="2"/>
                  <a:buChar char="Ø"/>
                </a:pPr>
                <a:r>
                  <a:rPr lang="fr-CA">
                    <a:solidFill>
                      <a:schemeClr val="tx2">
                        <a:lumMod val="75000"/>
                      </a:schemeClr>
                    </a:solidFill>
                  </a:rPr>
                  <a:t> </a:t>
                </a:r>
                <a:r>
                  <a:rPr lang="fr-CA" smtClean="0">
                    <a:solidFill>
                      <a:schemeClr val="tx2">
                        <a:lumMod val="75000"/>
                      </a:schemeClr>
                    </a:solidFill>
                  </a:rPr>
                  <a:t>Một số vật liệu cách điện được sử dụng trong kỹ thuật điện tử:  Mica, gốm, sứ, polime, giấy cách điện,…</a:t>
                </a:r>
              </a:p>
              <a:p>
                <a:pPr marL="0" indent="0">
                  <a:buClr>
                    <a:srgbClr val="FF0000"/>
                  </a:buClr>
                  <a:buNone/>
                </a:pPr>
                <a:r>
                  <a:rPr lang="en-US" smtClean="0">
                    <a:sym typeface="Symbol"/>
                  </a:rPr>
                  <a:t>    </a:t>
                </a:r>
                <a:r>
                  <a:rPr lang="en-US" baseline="-25000"/>
                  <a:t>Glass</a:t>
                </a:r>
                <a:r>
                  <a:rPr lang="en-US"/>
                  <a:t> = 10</a:t>
                </a:r>
                <a:r>
                  <a:rPr lang="en-US" baseline="30000"/>
                  <a:t>12 </a:t>
                </a:r>
                <a:r>
                  <a:rPr lang="en-US">
                    <a:solidFill>
                      <a:srgbClr val="0C0C60"/>
                    </a:solidFill>
                    <a:latin typeface="Times New Roman" pitchFamily="18" charset="0"/>
                    <a:sym typeface="Symbol" pitchFamily="18" charset="2"/>
                  </a:rPr>
                  <a:t>m </a:t>
                </a:r>
                <a:r>
                  <a:rPr lang="en-US"/>
                  <a:t>	</a:t>
                </a:r>
                <a:r>
                  <a:rPr lang="en-US">
                    <a:sym typeface="Symbol"/>
                  </a:rPr>
                  <a:t></a:t>
                </a:r>
                <a:r>
                  <a:rPr lang="en-US" baseline="-25000">
                    <a:sym typeface="Symbol"/>
                  </a:rPr>
                  <a:t>m</a:t>
                </a:r>
                <a:r>
                  <a:rPr lang="en-US" baseline="-25000"/>
                  <a:t>ica </a:t>
                </a:r>
                <a:r>
                  <a:rPr lang="en-US"/>
                  <a:t>= 9 x 10</a:t>
                </a:r>
                <a:r>
                  <a:rPr lang="en-US" baseline="30000"/>
                  <a:t>13 </a:t>
                </a:r>
                <a:r>
                  <a:rPr lang="en-US">
                    <a:solidFill>
                      <a:srgbClr val="0C0C60"/>
                    </a:solidFill>
                    <a:latin typeface="Times New Roman" pitchFamily="18" charset="0"/>
                    <a:sym typeface="Symbol" pitchFamily="18" charset="2"/>
                  </a:rPr>
                  <a:t>m</a:t>
                </a:r>
                <a:r>
                  <a:rPr lang="en-US"/>
                  <a:t>           </a:t>
                </a:r>
                <a:r>
                  <a:rPr lang="en-US" smtClean="0">
                    <a:sym typeface="Symbol"/>
                  </a:rPr>
                  <a:t></a:t>
                </a:r>
                <a:r>
                  <a:rPr lang="en-US" baseline="-25000">
                    <a:sym typeface="Symbol"/>
                  </a:rPr>
                  <a:t>q</a:t>
                </a:r>
                <a:r>
                  <a:rPr lang="en-US" baseline="-25000"/>
                  <a:t>uartz</a:t>
                </a:r>
                <a:r>
                  <a:rPr lang="en-US"/>
                  <a:t> = 5 x 10</a:t>
                </a:r>
                <a:r>
                  <a:rPr lang="en-US" baseline="30000"/>
                  <a:t>16 </a:t>
                </a:r>
                <a:r>
                  <a:rPr lang="en-US">
                    <a:solidFill>
                      <a:srgbClr val="0C0C60"/>
                    </a:solidFill>
                    <a:latin typeface="Times New Roman" pitchFamily="18" charset="0"/>
                    <a:sym typeface="Symbol" pitchFamily="18" charset="2"/>
                  </a:rPr>
                  <a:t>m</a:t>
                </a:r>
                <a:endParaRPr lang="en-US">
                  <a:solidFill>
                    <a:srgbClr val="0C0C60"/>
                  </a:solidFill>
                  <a:latin typeface="Times New Roman" pitchFamily="18" charset="0"/>
                </a:endParaRPr>
              </a:p>
              <a:p>
                <a:pPr marL="0" indent="0">
                  <a:spcBef>
                    <a:spcPct val="20000"/>
                  </a:spcBef>
                  <a:buClr>
                    <a:srgbClr val="FF0000"/>
                  </a:buClr>
                  <a:buNone/>
                </a:pPr>
                <a:endParaRPr lang="fr-CA" sz="2000">
                  <a:solidFill>
                    <a:schemeClr val="accent2"/>
                  </a:solidFill>
                </a:endParaRPr>
              </a:p>
            </p:txBody>
          </p:sp>
        </mc:Choice>
        <mc:Fallback xmlns="">
          <p:sp>
            <p:nvSpPr>
              <p:cNvPr id="4" name="Text Box 4"/>
              <p:cNvSpPr txBox="1">
                <a:spLocks noGrp="1" noRot="1" noChangeAspect="1" noMove="1" noResize="1" noEditPoints="1" noAdjustHandles="1" noChangeArrowheads="1" noChangeShapeType="1" noTextEdit="1"/>
              </p:cNvSpPr>
              <p:nvPr>
                <p:ph idx="1"/>
              </p:nvPr>
            </p:nvSpPr>
            <p:spPr bwMode="auto">
              <a:xfrm>
                <a:off x="400050" y="1371600"/>
                <a:ext cx="8534400" cy="2086725"/>
              </a:xfrm>
              <a:prstGeom prst="rect">
                <a:avLst/>
              </a:prstGeom>
              <a:blipFill rotWithShape="1">
                <a:blip r:embed="rId2"/>
                <a:stretch>
                  <a:fillRect l="-1143" t="-2339" r="-1214" b="-4386"/>
                </a:stretch>
              </a:blipFill>
              <a:ln w="9525">
                <a:noFill/>
                <a:miter lim="800000"/>
                <a:headEnd/>
                <a:tailEnd/>
              </a:ln>
            </p:spPr>
            <p:txBody>
              <a:bodyPr/>
              <a:lstStyle/>
              <a:p>
                <a:r>
                  <a:rPr lang="en-US">
                    <a:noFill/>
                  </a:rPr>
                  <a:t> </a:t>
                </a:r>
              </a:p>
            </p:txBody>
          </p:sp>
        </mc:Fallback>
      </mc:AlternateContent>
      <p:pic>
        <p:nvPicPr>
          <p:cNvPr id="43" name="Picture 8"/>
          <p:cNvPicPr>
            <a:picLocks noChangeAspect="1" noChangeArrowheads="1"/>
          </p:cNvPicPr>
          <p:nvPr/>
        </p:nvPicPr>
        <p:blipFill>
          <a:blip r:embed="rId3"/>
          <a:srcRect/>
          <a:stretch>
            <a:fillRect/>
          </a:stretch>
        </p:blipFill>
        <p:spPr bwMode="auto">
          <a:xfrm>
            <a:off x="228600" y="3395087"/>
            <a:ext cx="3048000" cy="2057400"/>
          </a:xfrm>
          <a:prstGeom prst="rect">
            <a:avLst/>
          </a:prstGeom>
          <a:noFill/>
          <a:ln w="9525">
            <a:noFill/>
            <a:miter lim="800000"/>
            <a:headEnd/>
            <a:tailEnd/>
          </a:ln>
        </p:spPr>
      </p:pic>
      <p:pic>
        <p:nvPicPr>
          <p:cNvPr id="44" name="Picture 9"/>
          <p:cNvPicPr>
            <a:picLocks noChangeAspect="1" noChangeArrowheads="1"/>
          </p:cNvPicPr>
          <p:nvPr/>
        </p:nvPicPr>
        <p:blipFill>
          <a:blip r:embed="rId4"/>
          <a:srcRect/>
          <a:stretch>
            <a:fillRect/>
          </a:stretch>
        </p:blipFill>
        <p:spPr bwMode="auto">
          <a:xfrm>
            <a:off x="3367454" y="3325374"/>
            <a:ext cx="2628900" cy="1995488"/>
          </a:xfrm>
          <a:prstGeom prst="rect">
            <a:avLst/>
          </a:prstGeom>
          <a:noFill/>
          <a:ln w="9525">
            <a:noFill/>
            <a:miter lim="800000"/>
            <a:headEnd/>
            <a:tailEnd/>
          </a:ln>
        </p:spPr>
      </p:pic>
      <p:grpSp>
        <p:nvGrpSpPr>
          <p:cNvPr id="45" name="Group 10"/>
          <p:cNvGrpSpPr>
            <a:grpSpLocks/>
          </p:cNvGrpSpPr>
          <p:nvPr/>
        </p:nvGrpSpPr>
        <p:grpSpPr bwMode="auto">
          <a:xfrm>
            <a:off x="6333392" y="3166487"/>
            <a:ext cx="2438400" cy="2514600"/>
            <a:chOff x="3936" y="2064"/>
            <a:chExt cx="1536" cy="1909"/>
          </a:xfrm>
        </p:grpSpPr>
        <p:pic>
          <p:nvPicPr>
            <p:cNvPr id="46" name="Picture 11"/>
            <p:cNvPicPr>
              <a:picLocks noChangeAspect="1" noChangeArrowheads="1"/>
            </p:cNvPicPr>
            <p:nvPr/>
          </p:nvPicPr>
          <p:blipFill>
            <a:blip r:embed="rId5"/>
            <a:srcRect r="51305"/>
            <a:stretch>
              <a:fillRect/>
            </a:stretch>
          </p:blipFill>
          <p:spPr bwMode="auto">
            <a:xfrm>
              <a:off x="3936" y="2064"/>
              <a:ext cx="1344" cy="991"/>
            </a:xfrm>
            <a:prstGeom prst="rect">
              <a:avLst/>
            </a:prstGeom>
            <a:noFill/>
            <a:ln w="9525">
              <a:noFill/>
              <a:miter lim="800000"/>
              <a:headEnd/>
              <a:tailEnd/>
            </a:ln>
          </p:spPr>
        </p:pic>
        <p:pic>
          <p:nvPicPr>
            <p:cNvPr id="47" name="Picture 12"/>
            <p:cNvPicPr>
              <a:picLocks noChangeAspect="1" noChangeArrowheads="1"/>
            </p:cNvPicPr>
            <p:nvPr/>
          </p:nvPicPr>
          <p:blipFill>
            <a:blip r:embed="rId5"/>
            <a:srcRect l="47620" r="2856" b="4530"/>
            <a:stretch>
              <a:fillRect/>
            </a:stretch>
          </p:blipFill>
          <p:spPr bwMode="auto">
            <a:xfrm>
              <a:off x="4032" y="2976"/>
              <a:ext cx="1440" cy="997"/>
            </a:xfrm>
            <a:prstGeom prst="rect">
              <a:avLst/>
            </a:prstGeom>
            <a:noFill/>
            <a:ln w="9525">
              <a:noFill/>
              <a:miter lim="800000"/>
              <a:headEnd/>
              <a:tailEnd/>
            </a:ln>
          </p:spPr>
        </p:pic>
      </p:grpSp>
    </p:spTree>
    <p:extLst>
      <p:ext uri="{BB962C8B-B14F-4D97-AF65-F5344CB8AC3E}">
        <p14:creationId xmlns:p14="http://schemas.microsoft.com/office/powerpoint/2010/main" val="68086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0"/>
                                        <p:tgtEl>
                                          <p:spTgt spid="4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2000"/>
                                        <p:tgtEl>
                                          <p:spTgt spid="44"/>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0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000"/>
                                        <p:tgtEl>
                                          <p:spTgt spid="43"/>
                                        </p:tgtEl>
                                      </p:cBhvr>
                                    </p:animEffect>
                                    <p:set>
                                      <p:cBhvr>
                                        <p:cTn id="20" dur="1" fill="hold">
                                          <p:stCondLst>
                                            <p:cond delay="1999"/>
                                          </p:stCondLst>
                                        </p:cTn>
                                        <p:tgtEl>
                                          <p:spTgt spid="4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2000"/>
                                        <p:tgtEl>
                                          <p:spTgt spid="44"/>
                                        </p:tgtEl>
                                      </p:cBhvr>
                                    </p:animEffect>
                                    <p:set>
                                      <p:cBhvr>
                                        <p:cTn id="23" dur="1" fill="hold">
                                          <p:stCondLst>
                                            <p:cond delay="1999"/>
                                          </p:stCondLst>
                                        </p:cTn>
                                        <p:tgtEl>
                                          <p:spTgt spid="4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45"/>
                                        </p:tgtEl>
                                      </p:cBhvr>
                                    </p:animEffect>
                                    <p:set>
                                      <p:cBhvr>
                                        <p:cTn id="26" dur="1" fill="hold">
                                          <p:stCondLst>
                                            <p:cond delay="19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313467"/>
            <a:ext cx="8322803" cy="5071228"/>
          </a:xfrm>
        </p:spPr>
        <p:txBody>
          <a:bodyPr/>
          <a:lstStyle/>
          <a:p>
            <a:pPr>
              <a:buClr>
                <a:srgbClr val="C00000"/>
              </a:buClr>
              <a:buFont typeface="Wingdings" pitchFamily="2" charset="2"/>
              <a:buChar char="Ø"/>
              <a:defRPr/>
            </a:pPr>
            <a:r>
              <a:rPr lang="en-US" sz="2000" smtClean="0">
                <a:solidFill>
                  <a:srgbClr val="0C0C60"/>
                </a:solidFill>
              </a:rPr>
              <a:t>Điện trở suất nhỏ: </a:t>
            </a:r>
            <a:r>
              <a:rPr lang="en-US" sz="2000">
                <a:solidFill>
                  <a:srgbClr val="0C0C60"/>
                </a:solidFill>
              </a:rPr>
              <a:t>10</a:t>
            </a:r>
            <a:r>
              <a:rPr lang="en-US" sz="2000" baseline="30000">
                <a:solidFill>
                  <a:srgbClr val="0C0C60"/>
                </a:solidFill>
              </a:rPr>
              <a:t>-8</a:t>
            </a:r>
            <a:r>
              <a:rPr lang="en-US" sz="2000">
                <a:solidFill>
                  <a:srgbClr val="0C0C60"/>
                </a:solidFill>
              </a:rPr>
              <a:t> – 10</a:t>
            </a:r>
            <a:r>
              <a:rPr lang="en-US" sz="2000" baseline="30000">
                <a:solidFill>
                  <a:srgbClr val="0C0C60"/>
                </a:solidFill>
              </a:rPr>
              <a:t>-5</a:t>
            </a:r>
            <a:r>
              <a:rPr lang="en-US" sz="2000">
                <a:solidFill>
                  <a:srgbClr val="0C0C60"/>
                </a:solidFill>
              </a:rPr>
              <a:t> </a:t>
            </a:r>
            <a:r>
              <a:rPr lang="en-US" sz="2000">
                <a:solidFill>
                  <a:srgbClr val="0C0C60"/>
                </a:solidFill>
                <a:sym typeface="Symbol" pitchFamily="18" charset="2"/>
              </a:rPr>
              <a:t></a:t>
            </a:r>
            <a:r>
              <a:rPr lang="en-US" sz="2000" smtClean="0">
                <a:solidFill>
                  <a:srgbClr val="0C0C60"/>
                </a:solidFill>
                <a:sym typeface="Symbol" pitchFamily="18" charset="2"/>
              </a:rPr>
              <a:t>m</a:t>
            </a:r>
          </a:p>
          <a:p>
            <a:pPr>
              <a:buClr>
                <a:srgbClr val="C00000"/>
              </a:buClr>
              <a:buFont typeface="Wingdings" pitchFamily="2" charset="2"/>
              <a:buChar char="Ø"/>
              <a:defRPr/>
            </a:pPr>
            <a:r>
              <a:rPr lang="en-US" sz="2000" smtClean="0">
                <a:solidFill>
                  <a:srgbClr val="0C0C60"/>
                </a:solidFill>
              </a:rPr>
              <a:t>Có nhiều điện tử tự do sẵn sàng tham gia vào quá trình tạo dòng</a:t>
            </a:r>
          </a:p>
          <a:p>
            <a:pPr>
              <a:buClr>
                <a:srgbClr val="C00000"/>
              </a:buClr>
              <a:buFont typeface="Wingdings" pitchFamily="2" charset="2"/>
              <a:buChar char="Ø"/>
              <a:defRPr/>
            </a:pPr>
            <a:r>
              <a:rPr lang="en-US" sz="2000" smtClean="0">
                <a:solidFill>
                  <a:srgbClr val="0C0C60"/>
                </a:solidFill>
              </a:rPr>
              <a:t> Dòng điện là dòng chuyển dời có hướng của các hạt mang điện</a:t>
            </a:r>
          </a:p>
          <a:p>
            <a:pPr>
              <a:buClr>
                <a:srgbClr val="C00000"/>
              </a:buClr>
              <a:buFont typeface="Wingdings" pitchFamily="2" charset="2"/>
              <a:buChar char="Ø"/>
              <a:defRPr/>
            </a:pPr>
            <a:r>
              <a:rPr lang="en-US" sz="2000" smtClean="0">
                <a:solidFill>
                  <a:srgbClr val="0C0C60"/>
                </a:solidFill>
              </a:rPr>
              <a:t> Để tạo được dòng điện trong chất rắn cần thực hiện 2 quá trình:</a:t>
            </a:r>
          </a:p>
          <a:p>
            <a:pPr lvl="2">
              <a:buClr>
                <a:srgbClr val="C00000"/>
              </a:buClr>
              <a:buFont typeface="Wingdings" pitchFamily="2" charset="2"/>
              <a:buChar char="§"/>
              <a:defRPr/>
            </a:pPr>
            <a:r>
              <a:rPr lang="en-US" smtClean="0">
                <a:solidFill>
                  <a:srgbClr val="0C0C60"/>
                </a:solidFill>
              </a:rPr>
              <a:t> </a:t>
            </a:r>
            <a:r>
              <a:rPr lang="en-US" sz="1800" smtClean="0">
                <a:solidFill>
                  <a:srgbClr val="0C0C60"/>
                </a:solidFill>
              </a:rPr>
              <a:t>Tạo hạt dẫn</a:t>
            </a:r>
          </a:p>
          <a:p>
            <a:pPr lvl="2">
              <a:buClr>
                <a:srgbClr val="C00000"/>
              </a:buClr>
              <a:buFont typeface="Wingdings" pitchFamily="2" charset="2"/>
              <a:buChar char="§"/>
              <a:defRPr/>
            </a:pPr>
            <a:r>
              <a:rPr lang="en-US" sz="1800">
                <a:solidFill>
                  <a:srgbClr val="0C0C60"/>
                </a:solidFill>
              </a:rPr>
              <a:t> </a:t>
            </a:r>
            <a:r>
              <a:rPr lang="en-US" sz="1800" smtClean="0">
                <a:solidFill>
                  <a:srgbClr val="0C0C60"/>
                </a:solidFill>
              </a:rPr>
              <a:t>Tạo chuyển động có hướng của cá hạt mang điện dưới tác dụng của điện trường</a:t>
            </a:r>
          </a:p>
        </p:txBody>
      </p:sp>
      <p:sp>
        <p:nvSpPr>
          <p:cNvPr id="3" name="Title 2"/>
          <p:cNvSpPr>
            <a:spLocks noGrp="1"/>
          </p:cNvSpPr>
          <p:nvPr>
            <p:ph type="title"/>
          </p:nvPr>
        </p:nvSpPr>
        <p:spPr>
          <a:xfrm>
            <a:off x="457200" y="338328"/>
            <a:ext cx="8229600" cy="804672"/>
          </a:xfrm>
        </p:spPr>
        <p:txBody>
          <a:bodyPr/>
          <a:lstStyle/>
          <a:p>
            <a:r>
              <a:rPr lang="en-US">
                <a:solidFill>
                  <a:srgbClr val="FFFF00"/>
                </a:solidFill>
              </a:rPr>
              <a:t>Chất </a:t>
            </a:r>
            <a:r>
              <a:rPr lang="en-US" smtClean="0">
                <a:solidFill>
                  <a:srgbClr val="FFFF00"/>
                </a:solidFill>
              </a:rPr>
              <a:t>dẫn điện</a:t>
            </a:r>
            <a:endParaRPr lang="en-US"/>
          </a:p>
        </p:txBody>
      </p:sp>
      <p:grpSp>
        <p:nvGrpSpPr>
          <p:cNvPr id="7" name="Group 6"/>
          <p:cNvGrpSpPr/>
          <p:nvPr/>
        </p:nvGrpSpPr>
        <p:grpSpPr>
          <a:xfrm>
            <a:off x="1219200" y="3843387"/>
            <a:ext cx="3124200" cy="2659584"/>
            <a:chOff x="1066800" y="3886200"/>
            <a:chExt cx="3019425" cy="2895600"/>
          </a:xfrm>
        </p:grpSpPr>
        <p:pic>
          <p:nvPicPr>
            <p:cNvPr id="8" name="Picture 19"/>
            <p:cNvPicPr>
              <a:picLocks noChangeAspect="1" noChangeArrowheads="1"/>
            </p:cNvPicPr>
            <p:nvPr/>
          </p:nvPicPr>
          <p:blipFill>
            <a:blip r:embed="rId2"/>
            <a:srcRect b="15887"/>
            <a:stretch>
              <a:fillRect/>
            </a:stretch>
          </p:blipFill>
          <p:spPr bwMode="auto">
            <a:xfrm>
              <a:off x="1066800" y="3886200"/>
              <a:ext cx="3019425" cy="2286000"/>
            </a:xfrm>
            <a:prstGeom prst="rect">
              <a:avLst/>
            </a:prstGeom>
            <a:noFill/>
            <a:ln w="9525">
              <a:noFill/>
              <a:miter lim="800000"/>
              <a:headEnd/>
              <a:tailEnd/>
            </a:ln>
          </p:spPr>
        </p:pic>
        <p:grpSp>
          <p:nvGrpSpPr>
            <p:cNvPr id="9" name="Group 34"/>
            <p:cNvGrpSpPr>
              <a:grpSpLocks/>
            </p:cNvGrpSpPr>
            <p:nvPr/>
          </p:nvGrpSpPr>
          <p:grpSpPr bwMode="auto">
            <a:xfrm>
              <a:off x="1752600" y="6248400"/>
              <a:ext cx="1600200" cy="533400"/>
              <a:chOff x="960" y="3600"/>
              <a:chExt cx="1008" cy="336"/>
            </a:xfrm>
          </p:grpSpPr>
          <p:sp>
            <p:nvSpPr>
              <p:cNvPr id="10" name="AutoShape 30"/>
              <p:cNvSpPr>
                <a:spLocks noChangeArrowheads="1"/>
              </p:cNvSpPr>
              <p:nvPr/>
            </p:nvSpPr>
            <p:spPr bwMode="auto">
              <a:xfrm rot="10800000">
                <a:off x="960" y="3720"/>
                <a:ext cx="1008" cy="96"/>
              </a:xfrm>
              <a:prstGeom prst="rightArrow">
                <a:avLst>
                  <a:gd name="adj1" fmla="val 50000"/>
                  <a:gd name="adj2" fmla="val 262500"/>
                </a:avLst>
              </a:prstGeom>
              <a:solidFill>
                <a:srgbClr val="FFCC00"/>
              </a:solidFill>
              <a:ln w="9525">
                <a:solidFill>
                  <a:schemeClr val="tx1"/>
                </a:solidFill>
                <a:miter lim="800000"/>
                <a:headEnd/>
                <a:tailEnd/>
              </a:ln>
            </p:spPr>
            <p:txBody>
              <a:bodyPr wrap="none" anchor="ctr"/>
              <a:lstStyle/>
              <a:p>
                <a:endParaRPr lang="en-US"/>
              </a:p>
            </p:txBody>
          </p:sp>
          <p:sp>
            <p:nvSpPr>
              <p:cNvPr id="11" name="AutoShape 29"/>
              <p:cNvSpPr>
                <a:spLocks noChangeArrowheads="1"/>
              </p:cNvSpPr>
              <p:nvPr/>
            </p:nvSpPr>
            <p:spPr bwMode="auto">
              <a:xfrm rot="2554395">
                <a:off x="1344" y="3600"/>
                <a:ext cx="336" cy="336"/>
              </a:xfrm>
              <a:prstGeom prst="plus">
                <a:avLst>
                  <a:gd name="adj" fmla="val 45315"/>
                </a:avLst>
              </a:prstGeom>
              <a:solidFill>
                <a:srgbClr val="E02C3D"/>
              </a:solidFill>
              <a:ln w="9525">
                <a:solidFill>
                  <a:schemeClr val="tx1"/>
                </a:solidFill>
                <a:miter lim="800000"/>
                <a:headEnd/>
                <a:tailEnd/>
              </a:ln>
            </p:spPr>
            <p:txBody>
              <a:bodyPr wrap="none" anchor="ctr"/>
              <a:lstStyle/>
              <a:p>
                <a:endParaRPr lang="en-US"/>
              </a:p>
            </p:txBody>
          </p:sp>
        </p:grpSp>
      </p:grpSp>
      <p:grpSp>
        <p:nvGrpSpPr>
          <p:cNvPr id="21" name="Group 20"/>
          <p:cNvGrpSpPr/>
          <p:nvPr/>
        </p:nvGrpSpPr>
        <p:grpSpPr>
          <a:xfrm>
            <a:off x="5029200" y="3849249"/>
            <a:ext cx="3369803" cy="2785228"/>
            <a:chOff x="5181600" y="3886200"/>
            <a:chExt cx="3048000" cy="2895600"/>
          </a:xfrm>
        </p:grpSpPr>
        <p:sp>
          <p:nvSpPr>
            <p:cNvPr id="22" name="AutoShape 26"/>
            <p:cNvSpPr>
              <a:spLocks noChangeArrowheads="1"/>
            </p:cNvSpPr>
            <p:nvPr/>
          </p:nvSpPr>
          <p:spPr bwMode="auto">
            <a:xfrm>
              <a:off x="5791200" y="6629400"/>
              <a:ext cx="1600200" cy="152400"/>
            </a:xfrm>
            <a:prstGeom prst="rightArrow">
              <a:avLst>
                <a:gd name="adj1" fmla="val 50000"/>
                <a:gd name="adj2" fmla="val 262500"/>
              </a:avLst>
            </a:prstGeom>
            <a:solidFill>
              <a:srgbClr val="E02C3D"/>
            </a:solidFill>
            <a:ln w="9525">
              <a:solidFill>
                <a:schemeClr val="tx1"/>
              </a:solidFill>
              <a:miter lim="800000"/>
              <a:headEnd/>
              <a:tailEnd/>
            </a:ln>
          </p:spPr>
          <p:txBody>
            <a:bodyPr wrap="none" anchor="ctr"/>
            <a:lstStyle/>
            <a:p>
              <a:endParaRPr lang="en-US"/>
            </a:p>
          </p:txBody>
        </p:sp>
        <p:grpSp>
          <p:nvGrpSpPr>
            <p:cNvPr id="23" name="Group 38"/>
            <p:cNvGrpSpPr>
              <a:grpSpLocks/>
            </p:cNvGrpSpPr>
            <p:nvPr/>
          </p:nvGrpSpPr>
          <p:grpSpPr bwMode="auto">
            <a:xfrm>
              <a:off x="5181600" y="3886200"/>
              <a:ext cx="3048000" cy="2743200"/>
              <a:chOff x="3264" y="2160"/>
              <a:chExt cx="1920" cy="1728"/>
            </a:xfrm>
          </p:grpSpPr>
          <p:pic>
            <p:nvPicPr>
              <p:cNvPr id="27" name="Picture 20"/>
              <p:cNvPicPr>
                <a:picLocks noChangeAspect="1" noChangeArrowheads="1"/>
              </p:cNvPicPr>
              <p:nvPr/>
            </p:nvPicPr>
            <p:blipFill>
              <a:blip r:embed="rId3"/>
              <a:srcRect/>
              <a:stretch>
                <a:fillRect/>
              </a:stretch>
            </p:blipFill>
            <p:spPr bwMode="auto">
              <a:xfrm>
                <a:off x="3264" y="2160"/>
                <a:ext cx="1920" cy="1728"/>
              </a:xfrm>
              <a:prstGeom prst="rect">
                <a:avLst/>
              </a:prstGeom>
              <a:noFill/>
              <a:ln w="9525">
                <a:noFill/>
                <a:miter lim="800000"/>
                <a:headEnd/>
                <a:tailEnd/>
              </a:ln>
            </p:spPr>
          </p:pic>
          <p:sp>
            <p:nvSpPr>
              <p:cNvPr id="28" name="Text Box 36"/>
              <p:cNvSpPr txBox="1">
                <a:spLocks noChangeArrowheads="1"/>
              </p:cNvSpPr>
              <p:nvPr/>
            </p:nvSpPr>
            <p:spPr bwMode="auto">
              <a:xfrm>
                <a:off x="4416" y="3696"/>
                <a:ext cx="720" cy="106"/>
              </a:xfrm>
              <a:prstGeom prst="rect">
                <a:avLst/>
              </a:prstGeom>
              <a:solidFill>
                <a:schemeClr val="bg1"/>
              </a:solidFill>
              <a:ln w="9525">
                <a:noFill/>
                <a:miter lim="800000"/>
                <a:headEnd/>
                <a:tailEnd/>
              </a:ln>
            </p:spPr>
            <p:txBody>
              <a:bodyPr>
                <a:spAutoFit/>
              </a:bodyPr>
              <a:lstStyle/>
              <a:p>
                <a:pPr>
                  <a:spcBef>
                    <a:spcPct val="50000"/>
                  </a:spcBef>
                </a:pPr>
                <a:endParaRPr lang="en-US"/>
              </a:p>
            </p:txBody>
          </p:sp>
        </p:grpSp>
        <p:grpSp>
          <p:nvGrpSpPr>
            <p:cNvPr id="24" name="Group 35"/>
            <p:cNvGrpSpPr>
              <a:grpSpLocks/>
            </p:cNvGrpSpPr>
            <p:nvPr/>
          </p:nvGrpSpPr>
          <p:grpSpPr bwMode="auto">
            <a:xfrm>
              <a:off x="5791200" y="6400800"/>
              <a:ext cx="1752600" cy="152400"/>
              <a:chOff x="3648" y="3744"/>
              <a:chExt cx="1104" cy="96"/>
            </a:xfrm>
          </p:grpSpPr>
          <p:sp>
            <p:nvSpPr>
              <p:cNvPr id="25" name="AutoShape 28"/>
              <p:cNvSpPr>
                <a:spLocks noChangeArrowheads="1"/>
              </p:cNvSpPr>
              <p:nvPr/>
            </p:nvSpPr>
            <p:spPr bwMode="auto">
              <a:xfrm rot="10800000">
                <a:off x="3648" y="3744"/>
                <a:ext cx="1008" cy="96"/>
              </a:xfrm>
              <a:prstGeom prst="rightArrow">
                <a:avLst>
                  <a:gd name="adj1" fmla="val 50000"/>
                  <a:gd name="adj2" fmla="val 262500"/>
                </a:avLst>
              </a:prstGeom>
              <a:solidFill>
                <a:srgbClr val="FFCC00"/>
              </a:solidFill>
              <a:ln w="9525">
                <a:solidFill>
                  <a:schemeClr val="tx1"/>
                </a:solidFill>
                <a:miter lim="800000"/>
                <a:headEnd/>
                <a:tailEnd/>
              </a:ln>
            </p:spPr>
            <p:txBody>
              <a:bodyPr wrap="none" anchor="ctr"/>
              <a:lstStyle/>
              <a:p>
                <a:endParaRPr lang="en-US"/>
              </a:p>
            </p:txBody>
          </p:sp>
          <p:sp>
            <p:nvSpPr>
              <p:cNvPr id="26" name="Oval 32"/>
              <p:cNvSpPr>
                <a:spLocks noChangeArrowheads="1"/>
              </p:cNvSpPr>
              <p:nvPr/>
            </p:nvSpPr>
            <p:spPr bwMode="auto">
              <a:xfrm>
                <a:off x="4704" y="3744"/>
                <a:ext cx="48" cy="48"/>
              </a:xfrm>
              <a:prstGeom prst="ellipse">
                <a:avLst/>
              </a:prstGeom>
              <a:solidFill>
                <a:srgbClr val="009900"/>
              </a:solidFill>
              <a:ln w="9525">
                <a:solidFill>
                  <a:schemeClr val="tx1"/>
                </a:solidFill>
                <a:round/>
                <a:headEnd/>
                <a:tailEnd/>
              </a:ln>
            </p:spPr>
            <p:txBody>
              <a:bodyPr wrap="none" anchor="ctr"/>
              <a:lstStyle/>
              <a:p>
                <a:endParaRPr lang="en-US"/>
              </a:p>
            </p:txBody>
          </p:sp>
        </p:grpSp>
      </p:grpSp>
    </p:spTree>
    <p:extLst>
      <p:ext uri="{BB962C8B-B14F-4D97-AF65-F5344CB8AC3E}">
        <p14:creationId xmlns:p14="http://schemas.microsoft.com/office/powerpoint/2010/main" val="308367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524000"/>
            <a:ext cx="8458199" cy="4602163"/>
          </a:xfrm>
        </p:spPr>
        <p:txBody>
          <a:bodyPr>
            <a:normAutofit/>
          </a:bodyPr>
          <a:lstStyle/>
          <a:p>
            <a:pPr>
              <a:lnSpc>
                <a:spcPct val="120000"/>
              </a:lnSpc>
            </a:pPr>
            <a:r>
              <a:rPr lang="en-US" sz="2000">
                <a:solidFill>
                  <a:srgbClr val="0C0C60"/>
                </a:solidFill>
              </a:rPr>
              <a:t>Vật liệu dẫn điện tốt nhất ở nhiệt độ phòng là bạc, vàng, nhôm, đồng, thiếc … Trong đó, nhôm và đồng thường được làm </a:t>
            </a:r>
            <a:r>
              <a:rPr lang="en-US" sz="2000">
                <a:solidFill>
                  <a:srgbClr val="CC3300"/>
                </a:solidFill>
              </a:rPr>
              <a:t>dây dẫn, chân linh kiện, connector, bảng mạch in …</a:t>
            </a:r>
            <a:r>
              <a:rPr lang="en-US" sz="2000">
                <a:solidFill>
                  <a:srgbClr val="0C0C60"/>
                </a:solidFill>
              </a:rPr>
              <a:t>. </a:t>
            </a:r>
            <a:endParaRPr lang="en-US" sz="2000"/>
          </a:p>
        </p:txBody>
      </p:sp>
      <p:sp>
        <p:nvSpPr>
          <p:cNvPr id="3" name="Title 2"/>
          <p:cNvSpPr>
            <a:spLocks noGrp="1"/>
          </p:cNvSpPr>
          <p:nvPr>
            <p:ph type="title"/>
          </p:nvPr>
        </p:nvSpPr>
        <p:spPr/>
        <p:txBody>
          <a:bodyPr/>
          <a:lstStyle/>
          <a:p>
            <a:r>
              <a:rPr lang="en-US">
                <a:solidFill>
                  <a:srgbClr val="FFFF00"/>
                </a:solidFill>
              </a:rPr>
              <a:t>Chất dẫn điện</a:t>
            </a:r>
            <a:endParaRPr lang="en-US"/>
          </a:p>
        </p:txBody>
      </p:sp>
      <p:pic>
        <p:nvPicPr>
          <p:cNvPr id="4" name="Picture 22"/>
          <p:cNvPicPr>
            <a:picLocks noChangeAspect="1" noChangeArrowheads="1"/>
          </p:cNvPicPr>
          <p:nvPr/>
        </p:nvPicPr>
        <p:blipFill>
          <a:blip r:embed="rId2"/>
          <a:srcRect/>
          <a:stretch>
            <a:fillRect/>
          </a:stretch>
        </p:blipFill>
        <p:spPr bwMode="auto">
          <a:xfrm>
            <a:off x="5815445" y="3276600"/>
            <a:ext cx="3284351" cy="2224088"/>
          </a:xfrm>
          <a:prstGeom prst="rect">
            <a:avLst/>
          </a:prstGeom>
          <a:noFill/>
          <a:ln w="9525">
            <a:noFill/>
            <a:miter lim="800000"/>
            <a:headEnd/>
            <a:tailEnd/>
          </a:ln>
        </p:spPr>
      </p:pic>
      <p:pic>
        <p:nvPicPr>
          <p:cNvPr id="5" name="Picture 23"/>
          <p:cNvPicPr>
            <a:picLocks noChangeAspect="1" noChangeArrowheads="1"/>
          </p:cNvPicPr>
          <p:nvPr/>
        </p:nvPicPr>
        <p:blipFill>
          <a:blip r:embed="rId3"/>
          <a:srcRect l="-3604" r="2702"/>
          <a:stretch>
            <a:fillRect/>
          </a:stretch>
        </p:blipFill>
        <p:spPr bwMode="auto">
          <a:xfrm>
            <a:off x="481444" y="3352800"/>
            <a:ext cx="2287373" cy="2266950"/>
          </a:xfrm>
          <a:prstGeom prst="rect">
            <a:avLst/>
          </a:prstGeom>
          <a:noFill/>
          <a:ln w="9525">
            <a:noFill/>
            <a:miter lim="800000"/>
            <a:headEnd/>
            <a:tailEnd/>
          </a:ln>
        </p:spPr>
      </p:pic>
      <p:pic>
        <p:nvPicPr>
          <p:cNvPr id="6" name="Picture 24"/>
          <p:cNvPicPr>
            <a:picLocks noChangeAspect="1" noChangeArrowheads="1"/>
          </p:cNvPicPr>
          <p:nvPr/>
        </p:nvPicPr>
        <p:blipFill>
          <a:blip r:embed="rId4"/>
          <a:srcRect/>
          <a:stretch>
            <a:fillRect/>
          </a:stretch>
        </p:blipFill>
        <p:spPr bwMode="auto">
          <a:xfrm>
            <a:off x="3001907" y="3429000"/>
            <a:ext cx="2819400" cy="2114550"/>
          </a:xfrm>
          <a:prstGeom prst="rect">
            <a:avLst/>
          </a:prstGeom>
          <a:noFill/>
          <a:ln w="9525">
            <a:noFill/>
            <a:miter lim="800000"/>
            <a:headEnd/>
            <a:tailEnd/>
          </a:ln>
        </p:spPr>
      </p:pic>
    </p:spTree>
    <p:extLst>
      <p:ext uri="{BB962C8B-B14F-4D97-AF65-F5344CB8AC3E}">
        <p14:creationId xmlns:p14="http://schemas.microsoft.com/office/powerpoint/2010/main" val="365829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000" fill="hold"/>
                                        <p:tgtEl>
                                          <p:spTgt spid="6"/>
                                        </p:tgtEl>
                                        <p:attrNameLst>
                                          <p:attrName>ppt_x</p:attrName>
                                        </p:attrNameLst>
                                      </p:cBhvr>
                                      <p:tavLst>
                                        <p:tav tm="0">
                                          <p:val>
                                            <p:strVal val="#ppt_x"/>
                                          </p:val>
                                        </p:tav>
                                        <p:tav tm="100000">
                                          <p:val>
                                            <p:strVal val="#ppt_x"/>
                                          </p:val>
                                        </p:tav>
                                      </p:tavLst>
                                    </p:anim>
                                    <p:anim calcmode="lin" valueType="num">
                                      <p:cBhvr additive="base">
                                        <p:cTn id="13"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2000"/>
                                        <p:tgtEl>
                                          <p:spTgt spid="5"/>
                                        </p:tgtEl>
                                      </p:cBhvr>
                                    </p:animEffect>
                                    <p:set>
                                      <p:cBhvr>
                                        <p:cTn id="18" dur="1" fill="hold">
                                          <p:stCondLst>
                                            <p:cond delay="1999"/>
                                          </p:stCondLst>
                                        </p:cTn>
                                        <p:tgtEl>
                                          <p:spTgt spid="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000"/>
                                        <p:tgtEl>
                                          <p:spTgt spid="6"/>
                                        </p:tgtEl>
                                      </p:cBhvr>
                                    </p:animEffect>
                                    <p:set>
                                      <p:cBhvr>
                                        <p:cTn id="21" dur="1" fill="hold">
                                          <p:stCondLst>
                                            <p:cond delay="1999"/>
                                          </p:stCondLst>
                                        </p:cTn>
                                        <p:tgtEl>
                                          <p:spTgt spid="6"/>
                                        </p:tgtEl>
                                        <p:attrNameLst>
                                          <p:attrName>style.visibility</p:attrName>
                                        </p:attrNameLst>
                                      </p:cBhvr>
                                      <p:to>
                                        <p:strVal val="hidden"/>
                                      </p:to>
                                    </p:set>
                                  </p:childTnLst>
                                </p:cTn>
                              </p:par>
                            </p:childTnLst>
                          </p:cTn>
                        </p:par>
                        <p:par>
                          <p:cTn id="22" fill="hold">
                            <p:stCondLst>
                              <p:cond delay="2000"/>
                            </p:stCondLst>
                            <p:childTnLst>
                              <p:par>
                                <p:cTn id="23" presetID="1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lide(fromRight)">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4800600" cy="5059363"/>
          </a:xfrm>
        </p:spPr>
        <p:txBody>
          <a:bodyPr>
            <a:normAutofit fontScale="85000" lnSpcReduction="20000"/>
          </a:bodyPr>
          <a:lstStyle/>
          <a:p>
            <a:pPr>
              <a:lnSpc>
                <a:spcPct val="130000"/>
              </a:lnSpc>
              <a:buClr>
                <a:srgbClr val="C00000"/>
              </a:buClr>
              <a:buFont typeface="Wingdings" pitchFamily="2" charset="2"/>
              <a:buChar char="Ø"/>
            </a:pPr>
            <a:r>
              <a:rPr lang="en-US" sz="2600" smtClean="0"/>
              <a:t>Có điện trở suất lớn hơn điện trở suất của chất dẫn điện nhưng lại nhỏ hơn của chất cách điện</a:t>
            </a:r>
          </a:p>
          <a:p>
            <a:pPr>
              <a:lnSpc>
                <a:spcPct val="130000"/>
              </a:lnSpc>
              <a:buClr>
                <a:srgbClr val="C00000"/>
              </a:buClr>
              <a:buFont typeface="Wingdings" pitchFamily="2" charset="2"/>
              <a:buChar char="Ø"/>
            </a:pPr>
            <a:r>
              <a:rPr lang="en-US" sz="2600" smtClean="0"/>
              <a:t> Có thể điều khiển giá trị của điện trở của bán dẫn nên có khả năng thay đổi được giá trị của dòng và áp trên các linh kiện bán dẫn</a:t>
            </a:r>
          </a:p>
          <a:p>
            <a:pPr>
              <a:lnSpc>
                <a:spcPct val="130000"/>
              </a:lnSpc>
              <a:buClr>
                <a:srgbClr val="C00000"/>
              </a:buClr>
              <a:buFont typeface="Wingdings" pitchFamily="2" charset="2"/>
              <a:buChar char="Ø"/>
            </a:pPr>
            <a:r>
              <a:rPr lang="en-US" sz="2600" smtClean="0"/>
              <a:t> Một số chất bán dẫn thông dụng: Si, Ge, GaAs, GaP, AlAs, AlP.  Trong đó, Si và Ge được gọi là </a:t>
            </a:r>
            <a:r>
              <a:rPr lang="en-US" sz="2600" u="sng" smtClean="0">
                <a:solidFill>
                  <a:srgbClr val="C00000"/>
                </a:solidFill>
              </a:rPr>
              <a:t>chất bán dẫn thuần</a:t>
            </a:r>
            <a:r>
              <a:rPr lang="en-US" sz="2600" smtClean="0"/>
              <a:t>. Còn các chất bán dẫn còn lại được gọi là </a:t>
            </a:r>
            <a:r>
              <a:rPr lang="en-US" sz="2600" u="sng" smtClean="0">
                <a:solidFill>
                  <a:srgbClr val="C00000"/>
                </a:solidFill>
              </a:rPr>
              <a:t>chất bán dẫn pha tạp</a:t>
            </a:r>
            <a:r>
              <a:rPr lang="en-US" sz="2600" smtClean="0">
                <a:solidFill>
                  <a:srgbClr val="C00000"/>
                </a:solidFill>
              </a:rPr>
              <a:t>. </a:t>
            </a:r>
          </a:p>
          <a:p>
            <a:pPr marL="0" indent="0">
              <a:buClr>
                <a:srgbClr val="C00000"/>
              </a:buClr>
              <a:buNone/>
            </a:pPr>
            <a:endParaRPr lang="en-US" sz="2000" u="sng" smtClean="0">
              <a:solidFill>
                <a:schemeClr val="tx2">
                  <a:lumMod val="75000"/>
                </a:schemeClr>
              </a:solidFill>
            </a:endParaRPr>
          </a:p>
          <a:p>
            <a:pPr marL="0" indent="0">
              <a:buClr>
                <a:srgbClr val="C00000"/>
              </a:buClr>
              <a:buNone/>
            </a:pPr>
            <a:endParaRPr lang="en-US"/>
          </a:p>
        </p:txBody>
      </p:sp>
      <p:sp>
        <p:nvSpPr>
          <p:cNvPr id="3" name="Title 2"/>
          <p:cNvSpPr>
            <a:spLocks noGrp="1"/>
          </p:cNvSpPr>
          <p:nvPr>
            <p:ph type="title"/>
          </p:nvPr>
        </p:nvSpPr>
        <p:spPr/>
        <p:txBody>
          <a:bodyPr/>
          <a:lstStyle/>
          <a:p>
            <a:r>
              <a:rPr lang="en-US" smtClean="0">
                <a:solidFill>
                  <a:srgbClr val="C00000"/>
                </a:solidFill>
              </a:rPr>
              <a:t>Chất bán dẫn </a:t>
            </a:r>
            <a:endParaRPr lang="en-US">
              <a:solidFill>
                <a:srgbClr val="C00000"/>
              </a:solidFill>
            </a:endParaRPr>
          </a:p>
        </p:txBody>
      </p:sp>
      <p:graphicFrame>
        <p:nvGraphicFramePr>
          <p:cNvPr id="4" name="Diagram 3"/>
          <p:cNvGraphicFramePr/>
          <p:nvPr>
            <p:extLst>
              <p:ext uri="{D42A27DB-BD31-4B8C-83A1-F6EECF244321}">
                <p14:modId xmlns:p14="http://schemas.microsoft.com/office/powerpoint/2010/main" val="1696272409"/>
              </p:ext>
            </p:extLst>
          </p:nvPr>
        </p:nvGraphicFramePr>
        <p:xfrm>
          <a:off x="5029200" y="1524000"/>
          <a:ext cx="40386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776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Text Box 5"/>
              <p:cNvSpPr txBox="1">
                <a:spLocks noChangeArrowheads="1"/>
              </p:cNvSpPr>
              <p:nvPr/>
            </p:nvSpPr>
            <p:spPr bwMode="auto">
              <a:xfrm>
                <a:off x="381000" y="1370782"/>
                <a:ext cx="4876800" cy="4923592"/>
              </a:xfrm>
              <a:prstGeom prst="rect">
                <a:avLst/>
              </a:prstGeom>
              <a:noFill/>
              <a:ln w="9525">
                <a:noFill/>
                <a:miter lim="800000"/>
                <a:headEnd/>
                <a:tailEnd/>
              </a:ln>
            </p:spPr>
            <p:txBody>
              <a:bodyPr wrap="square">
                <a:spAutoFit/>
              </a:bodyPr>
              <a:lstStyle/>
              <a:p>
                <a:pPr marL="342900" indent="-342900" algn="just">
                  <a:lnSpc>
                    <a:spcPct val="120000"/>
                  </a:lnSpc>
                  <a:buClr>
                    <a:srgbClr val="C00000"/>
                  </a:buClr>
                  <a:buSzPct val="110000"/>
                  <a:buFont typeface="Wingdings" pitchFamily="2" charset="2"/>
                  <a:buChar char="Ø"/>
                </a:pPr>
                <a:r>
                  <a:rPr lang="en-US" sz="2000" smtClean="0">
                    <a:solidFill>
                      <a:srgbClr val="0C0C60"/>
                    </a:solidFill>
                    <a:latin typeface="Constantia" pitchFamily="18" charset="0"/>
                  </a:rPr>
                  <a:t>Si và Ge là </a:t>
                </a:r>
                <a:r>
                  <a:rPr lang="en-US" sz="2000">
                    <a:solidFill>
                      <a:srgbClr val="0C0C60"/>
                    </a:solidFill>
                    <a:latin typeface="Constantia" pitchFamily="18" charset="0"/>
                  </a:rPr>
                  <a:t>2 chất bán dẫn điển hình nhất, có 4 điện tử ở lớp ngoài cùng (Nhóm 4 trong bảng tuần hoàn) và là các chất có cấu trúc tinh thể</a:t>
                </a:r>
                <a:r>
                  <a:rPr lang="en-US" sz="2000" smtClean="0">
                    <a:solidFill>
                      <a:srgbClr val="0C0C60"/>
                    </a:solidFill>
                    <a:latin typeface="Constantia" pitchFamily="18" charset="0"/>
                  </a:rPr>
                  <a:t>.</a:t>
                </a:r>
              </a:p>
              <a:p>
                <a:pPr marL="342900" indent="-342900" algn="just">
                  <a:lnSpc>
                    <a:spcPct val="120000"/>
                  </a:lnSpc>
                  <a:buClr>
                    <a:srgbClr val="C00000"/>
                  </a:buClr>
                  <a:buSzPct val="110000"/>
                  <a:buFont typeface="Wingdings" pitchFamily="2" charset="2"/>
                  <a:buChar char="Ø"/>
                </a:pPr>
                <a:r>
                  <a:rPr lang="en-US" sz="2000" smtClean="0">
                    <a:solidFill>
                      <a:srgbClr val="0C0C60"/>
                    </a:solidFill>
                    <a:latin typeface="Constantia" pitchFamily="18" charset="0"/>
                  </a:rPr>
                  <a:t> </a:t>
                </a:r>
                <a14:m>
                  <m:oMath xmlns:m="http://schemas.openxmlformats.org/officeDocument/2006/math">
                    <m:sSub>
                      <m:sSubPr>
                        <m:ctrlPr>
                          <a:rPr lang="en-US" sz="2000" i="1" smtClean="0">
                            <a:solidFill>
                              <a:srgbClr val="0C0C60"/>
                            </a:solidFill>
                            <a:latin typeface="Cambria Math"/>
                          </a:rPr>
                        </m:ctrlPr>
                      </m:sSubPr>
                      <m:e>
                        <m:r>
                          <a:rPr lang="en-US" sz="2000" b="0" i="1" smtClean="0">
                            <a:solidFill>
                              <a:srgbClr val="0C0C60"/>
                            </a:solidFill>
                            <a:latin typeface="Cambria Math"/>
                          </a:rPr>
                          <m:t>𝐸</m:t>
                        </m:r>
                      </m:e>
                      <m:sub>
                        <m:r>
                          <a:rPr lang="en-US" sz="2000" b="0" i="1" smtClean="0">
                            <a:solidFill>
                              <a:srgbClr val="0C0C60"/>
                            </a:solidFill>
                            <a:latin typeface="Cambria Math"/>
                          </a:rPr>
                          <m:t>𝑔</m:t>
                        </m:r>
                      </m:sub>
                    </m:sSub>
                    <m:d>
                      <m:dPr>
                        <m:ctrlPr>
                          <a:rPr lang="en-US" sz="2000" i="1" smtClean="0">
                            <a:solidFill>
                              <a:srgbClr val="0C0C60"/>
                            </a:solidFill>
                            <a:latin typeface="Cambria Math"/>
                          </a:rPr>
                        </m:ctrlPr>
                      </m:dPr>
                      <m:e>
                        <m:r>
                          <a:rPr lang="en-US" sz="2000" b="0" i="1" smtClean="0">
                            <a:solidFill>
                              <a:srgbClr val="0C0C60"/>
                            </a:solidFill>
                            <a:latin typeface="Cambria Math"/>
                          </a:rPr>
                          <m:t>𝐺𝑒</m:t>
                        </m:r>
                      </m:e>
                    </m:d>
                    <m:r>
                      <a:rPr lang="en-US" sz="2000" b="0" i="1" smtClean="0">
                        <a:solidFill>
                          <a:srgbClr val="0C0C60"/>
                        </a:solidFill>
                        <a:latin typeface="Cambria Math"/>
                      </a:rPr>
                      <m:t>=0,72</m:t>
                    </m:r>
                    <m:r>
                      <a:rPr lang="en-US" sz="2000" b="0" i="1" smtClean="0">
                        <a:solidFill>
                          <a:srgbClr val="0C0C60"/>
                        </a:solidFill>
                        <a:latin typeface="Cambria Math"/>
                      </a:rPr>
                      <m:t>𝑒𝑉</m:t>
                    </m:r>
                    <m:r>
                      <a:rPr lang="en-US" sz="2000" b="0" i="1" smtClean="0">
                        <a:solidFill>
                          <a:srgbClr val="0C0C60"/>
                        </a:solidFill>
                        <a:latin typeface="Cambria Math"/>
                      </a:rPr>
                      <m:t>; </m:t>
                    </m:r>
                  </m:oMath>
                </a14:m>
                <a:r>
                  <a:rPr lang="en-US" sz="2000" smtClean="0">
                    <a:solidFill>
                      <a:srgbClr val="0C0C60"/>
                    </a:solidFill>
                    <a:latin typeface="Constantia" pitchFamily="18" charset="0"/>
                  </a:rPr>
                  <a:t> </a:t>
                </a:r>
                <a14:m>
                  <m:oMath xmlns:m="http://schemas.openxmlformats.org/officeDocument/2006/math">
                    <m:sSub>
                      <m:sSubPr>
                        <m:ctrlPr>
                          <a:rPr lang="en-US" sz="2000" i="1" smtClean="0">
                            <a:solidFill>
                              <a:srgbClr val="0C0C60"/>
                            </a:solidFill>
                            <a:latin typeface="Cambria Math"/>
                          </a:rPr>
                        </m:ctrlPr>
                      </m:sSubPr>
                      <m:e>
                        <m:r>
                          <a:rPr lang="en-US" sz="2000" b="0" i="1" smtClean="0">
                            <a:solidFill>
                              <a:srgbClr val="0C0C60"/>
                            </a:solidFill>
                            <a:latin typeface="Cambria Math"/>
                          </a:rPr>
                          <m:t>𝐸</m:t>
                        </m:r>
                      </m:e>
                      <m:sub>
                        <m:r>
                          <a:rPr lang="en-US" sz="2000" b="0" i="1" smtClean="0">
                            <a:solidFill>
                              <a:srgbClr val="0C0C60"/>
                            </a:solidFill>
                            <a:latin typeface="Cambria Math"/>
                          </a:rPr>
                          <m:t>𝑔</m:t>
                        </m:r>
                      </m:sub>
                    </m:sSub>
                    <m:d>
                      <m:dPr>
                        <m:ctrlPr>
                          <a:rPr lang="en-US" sz="2000" i="1" smtClean="0">
                            <a:solidFill>
                              <a:srgbClr val="0C0C60"/>
                            </a:solidFill>
                            <a:latin typeface="Cambria Math"/>
                          </a:rPr>
                        </m:ctrlPr>
                      </m:dPr>
                      <m:e>
                        <m:r>
                          <a:rPr lang="en-US" sz="2000" b="0" i="1" smtClean="0">
                            <a:solidFill>
                              <a:srgbClr val="0C0C60"/>
                            </a:solidFill>
                            <a:latin typeface="Cambria Math"/>
                          </a:rPr>
                          <m:t>𝑆𝑖</m:t>
                        </m:r>
                      </m:e>
                    </m:d>
                    <m:r>
                      <a:rPr lang="en-US" sz="2000" b="0" i="1" smtClean="0">
                        <a:solidFill>
                          <a:srgbClr val="0C0C60"/>
                        </a:solidFill>
                        <a:latin typeface="Cambria Math"/>
                      </a:rPr>
                      <m:t>=1,12</m:t>
                    </m:r>
                    <m:r>
                      <a:rPr lang="en-US" sz="2000" b="0" i="1" smtClean="0">
                        <a:solidFill>
                          <a:srgbClr val="0C0C60"/>
                        </a:solidFill>
                        <a:latin typeface="Cambria Math"/>
                      </a:rPr>
                      <m:t>𝑒𝑉</m:t>
                    </m:r>
                  </m:oMath>
                </a14:m>
                <a:r>
                  <a:rPr lang="en-US" sz="2000" smtClean="0">
                    <a:solidFill>
                      <a:srgbClr val="0C0C60"/>
                    </a:solidFill>
                    <a:latin typeface="Constantia" pitchFamily="18" charset="0"/>
                  </a:rPr>
                  <a:t> </a:t>
                </a:r>
              </a:p>
              <a:p>
                <a:pPr marL="342900" indent="-342900" algn="just">
                  <a:lnSpc>
                    <a:spcPct val="120000"/>
                  </a:lnSpc>
                  <a:buClr>
                    <a:srgbClr val="C00000"/>
                  </a:buClr>
                  <a:buSzPct val="110000"/>
                  <a:buFont typeface="Wingdings" pitchFamily="2" charset="2"/>
                  <a:buChar char="Ø"/>
                </a:pPr>
                <a:r>
                  <a:rPr lang="en-US" sz="2000" smtClean="0">
                    <a:solidFill>
                      <a:srgbClr val="0C0C60"/>
                    </a:solidFill>
                    <a:latin typeface="Constantia" pitchFamily="18" charset="0"/>
                  </a:rPr>
                  <a:t> Các nguyên tử của Ge(Si) liên kết với nhau theo kiểu cộng hóa trị (các nguyên tử đưa ra các electron hóa trị liên kết với các nguyên tử xung quanh)</a:t>
                </a:r>
              </a:p>
              <a:p>
                <a:pPr marL="342900" indent="-342900" algn="just">
                  <a:lnSpc>
                    <a:spcPct val="120000"/>
                  </a:lnSpc>
                  <a:buClr>
                    <a:srgbClr val="C00000"/>
                  </a:buClr>
                  <a:buSzPct val="110000"/>
                  <a:buFont typeface="Wingdings" pitchFamily="2" charset="2"/>
                  <a:buChar char="Ø"/>
                </a:pPr>
                <a:r>
                  <a:rPr lang="en-US" sz="2000">
                    <a:solidFill>
                      <a:srgbClr val="0C0C60"/>
                    </a:solidFill>
                    <a:latin typeface="Constantia" pitchFamily="18" charset="0"/>
                  </a:rPr>
                  <a:t> </a:t>
                </a:r>
                <a:r>
                  <a:rPr lang="en-US" sz="2000" smtClean="0">
                    <a:solidFill>
                      <a:srgbClr val="0C0C60"/>
                    </a:solidFill>
                    <a:latin typeface="Constantia" pitchFamily="18" charset="0"/>
                  </a:rPr>
                  <a:t>Tại nhiệt độ phòng, chất bán dẫn thuần không phải là một chất dẫn điện tốt </a:t>
                </a:r>
                <a14:m>
                  <m:oMath xmlns:m="http://schemas.openxmlformats.org/officeDocument/2006/math">
                    <m:r>
                      <a:rPr lang="en-US" sz="2000" b="0" i="1" smtClean="0">
                        <a:solidFill>
                          <a:srgbClr val="0C0C60"/>
                        </a:solidFill>
                        <a:latin typeface="Cambria Math"/>
                        <a:ea typeface="Cambria Math"/>
                      </a:rPr>
                      <m:t>→</m:t>
                    </m:r>
                  </m:oMath>
                </a14:m>
                <a:r>
                  <a:rPr lang="en-US" sz="2000" smtClean="0">
                    <a:solidFill>
                      <a:srgbClr val="0C0C60"/>
                    </a:solidFill>
                    <a:latin typeface="Constantia" pitchFamily="18" charset="0"/>
                  </a:rPr>
                  <a:t> có thể tăng độ dẫn điện bằng cách chiếu sáng hoặc đốt nóng tinh thể  </a:t>
                </a:r>
                <a:endParaRPr lang="en-US" sz="2000">
                  <a:solidFill>
                    <a:srgbClr val="0C0C60"/>
                  </a:solidFill>
                  <a:latin typeface="Constantia" pitchFamily="18" charset="0"/>
                </a:endParaRPr>
              </a:p>
            </p:txBody>
          </p:sp>
        </mc:Choice>
        <mc:Fallback xmlns="">
          <p:sp>
            <p:nvSpPr>
              <p:cNvPr id="21506" name="Text Box 5"/>
              <p:cNvSpPr txBox="1">
                <a:spLocks noRot="1" noChangeAspect="1" noMove="1" noResize="1" noEditPoints="1" noAdjustHandles="1" noChangeArrowheads="1" noChangeShapeType="1" noTextEdit="1"/>
              </p:cNvSpPr>
              <p:nvPr/>
            </p:nvSpPr>
            <p:spPr bwMode="auto">
              <a:xfrm>
                <a:off x="381000" y="1370782"/>
                <a:ext cx="4876800" cy="4923592"/>
              </a:xfrm>
              <a:prstGeom prst="rect">
                <a:avLst/>
              </a:prstGeom>
              <a:blipFill rotWithShape="1">
                <a:blip r:embed="rId2"/>
                <a:stretch>
                  <a:fillRect l="-1375" t="-124" r="-1250" b="-743"/>
                </a:stretch>
              </a:blipFill>
              <a:ln w="9525">
                <a:noFill/>
                <a:miter lim="800000"/>
                <a:headEnd/>
                <a:tailEnd/>
              </a:ln>
            </p:spPr>
            <p:txBody>
              <a:bodyPr/>
              <a:lstStyle/>
              <a:p>
                <a:r>
                  <a:rPr lang="en-US">
                    <a:noFill/>
                  </a:rPr>
                  <a:t> </a:t>
                </a:r>
              </a:p>
            </p:txBody>
          </p:sp>
        </mc:Fallback>
      </mc:AlternateContent>
      <p:sp>
        <p:nvSpPr>
          <p:cNvPr id="21507" name="Titre 3"/>
          <p:cNvSpPr>
            <a:spLocks noGrp="1"/>
          </p:cNvSpPr>
          <p:nvPr>
            <p:ph type="title" idx="4294967295"/>
          </p:nvPr>
        </p:nvSpPr>
        <p:spPr>
          <a:xfrm>
            <a:off x="457200" y="338328"/>
            <a:ext cx="8229600" cy="880872"/>
          </a:xfrm>
        </p:spPr>
        <p:txBody>
          <a:bodyPr>
            <a:normAutofit/>
          </a:bodyPr>
          <a:lstStyle/>
          <a:p>
            <a:pPr eaLnBrk="1" hangingPunct="1"/>
            <a:r>
              <a:rPr lang="fr-CA" b="1" smtClean="0">
                <a:solidFill>
                  <a:srgbClr val="C00000"/>
                </a:solidFill>
                <a:latin typeface="Constantia" pitchFamily="18" charset="0"/>
              </a:rPr>
              <a:t>Chất bán dẫn thuần</a:t>
            </a:r>
          </a:p>
        </p:txBody>
      </p:sp>
      <p:sp>
        <p:nvSpPr>
          <p:cNvPr id="21508" name="Rectangle 7"/>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1510"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1511" name="Text Box 11"/>
          <p:cNvSpPr txBox="1">
            <a:spLocks noChangeArrowheads="1"/>
          </p:cNvSpPr>
          <p:nvPr/>
        </p:nvSpPr>
        <p:spPr bwMode="auto">
          <a:xfrm>
            <a:off x="609600" y="3962400"/>
            <a:ext cx="762000" cy="366713"/>
          </a:xfrm>
          <a:prstGeom prst="rect">
            <a:avLst/>
          </a:prstGeom>
          <a:noFill/>
          <a:ln w="9525">
            <a:noFill/>
            <a:miter lim="800000"/>
            <a:headEnd/>
            <a:tailEnd/>
          </a:ln>
        </p:spPr>
        <p:txBody>
          <a:bodyPr>
            <a:spAutoFit/>
          </a:bodyPr>
          <a:lstStyle/>
          <a:p>
            <a:pPr>
              <a:spcBef>
                <a:spcPct val="50000"/>
              </a:spcBef>
            </a:pPr>
            <a:endParaRPr lang="en-US" sz="1800"/>
          </a:p>
        </p:txBody>
      </p:sp>
      <p:grpSp>
        <p:nvGrpSpPr>
          <p:cNvPr id="2" name="Group 1"/>
          <p:cNvGrpSpPr/>
          <p:nvPr/>
        </p:nvGrpSpPr>
        <p:grpSpPr>
          <a:xfrm>
            <a:off x="5554904" y="3790192"/>
            <a:ext cx="3346828" cy="2954349"/>
            <a:chOff x="5513154" y="1529961"/>
            <a:chExt cx="3346828" cy="2954349"/>
          </a:xfrm>
        </p:grpSpPr>
        <p:sp>
          <p:nvSpPr>
            <p:cNvPr id="333" name="TextBox 26"/>
            <p:cNvSpPr txBox="1">
              <a:spLocks noChangeArrowheads="1"/>
            </p:cNvSpPr>
            <p:nvPr/>
          </p:nvSpPr>
          <p:spPr bwMode="auto">
            <a:xfrm>
              <a:off x="5513154" y="4145756"/>
              <a:ext cx="3346828" cy="338554"/>
            </a:xfrm>
            <a:prstGeom prst="rect">
              <a:avLst/>
            </a:prstGeom>
            <a:noFill/>
            <a:ln w="9525">
              <a:noFill/>
              <a:miter lim="800000"/>
              <a:headEnd/>
              <a:tailEnd/>
            </a:ln>
          </p:spPr>
          <p:txBody>
            <a:bodyPr wrap="square">
              <a:spAutoFit/>
            </a:bodyPr>
            <a:lstStyle/>
            <a:p>
              <a:pPr algn="ctr"/>
              <a:r>
                <a:rPr lang="en-US" sz="1600" b="1" i="1">
                  <a:latin typeface="Constantia" pitchFamily="18" charset="0"/>
                </a:rPr>
                <a:t>Liên kết cộng hóa trị của </a:t>
              </a:r>
              <a:r>
                <a:rPr lang="en-US" sz="1600" b="1" i="1" smtClean="0">
                  <a:latin typeface="Constantia" pitchFamily="18" charset="0"/>
                </a:rPr>
                <a:t>Si</a:t>
              </a:r>
              <a:endParaRPr lang="en-US" sz="1600" b="1" i="1">
                <a:latin typeface="Constantia" pitchFamily="18" charset="0"/>
              </a:endParaRPr>
            </a:p>
          </p:txBody>
        </p:sp>
        <p:pic>
          <p:nvPicPr>
            <p:cNvPr id="429" name="Picture 12" descr="fg01_00400"/>
            <p:cNvPicPr>
              <a:picLocks noChangeAspect="1" noChangeArrowheads="1"/>
            </p:cNvPicPr>
            <p:nvPr/>
          </p:nvPicPr>
          <p:blipFill>
            <a:blip r:embed="rId3"/>
            <a:srcRect/>
            <a:stretch>
              <a:fillRect/>
            </a:stretch>
          </p:blipFill>
          <p:spPr bwMode="auto">
            <a:xfrm>
              <a:off x="5801608" y="1529961"/>
              <a:ext cx="2722384" cy="2411657"/>
            </a:xfrm>
            <a:prstGeom prst="rect">
              <a:avLst/>
            </a:prstGeom>
            <a:noFill/>
            <a:ln w="9525">
              <a:noFill/>
              <a:miter lim="800000"/>
              <a:headEnd/>
              <a:tailEnd/>
            </a:ln>
          </p:spPr>
        </p:pic>
      </p:grpSp>
      <p:pic>
        <p:nvPicPr>
          <p:cNvPr id="10" name="Picture 7" descr="fg01_00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6077" y="1598074"/>
            <a:ext cx="3964483" cy="22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002026"/>
      </p:ext>
    </p:extLst>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Text Box 5"/>
              <p:cNvSpPr txBox="1">
                <a:spLocks noChangeArrowheads="1"/>
              </p:cNvSpPr>
              <p:nvPr/>
            </p:nvSpPr>
            <p:spPr bwMode="auto">
              <a:xfrm>
                <a:off x="380999" y="1370782"/>
                <a:ext cx="4648201" cy="5262979"/>
              </a:xfrm>
              <a:prstGeom prst="rect">
                <a:avLst/>
              </a:prstGeom>
              <a:noFill/>
              <a:ln w="9525">
                <a:noFill/>
                <a:miter lim="800000"/>
                <a:headEnd/>
                <a:tailEnd/>
              </a:ln>
            </p:spPr>
            <p:txBody>
              <a:bodyPr wrap="square">
                <a:spAutoFit/>
              </a:bodyPr>
              <a:lstStyle/>
              <a:p>
                <a:pPr marL="342900" indent="-342900" algn="just">
                  <a:lnSpc>
                    <a:spcPct val="120000"/>
                  </a:lnSpc>
                  <a:buClr>
                    <a:srgbClr val="C00000"/>
                  </a:buClr>
                  <a:buSzPct val="110000"/>
                  <a:buFont typeface="Wingdings" pitchFamily="2" charset="2"/>
                  <a:buChar char="Ø"/>
                </a:pPr>
                <a:r>
                  <a:rPr lang="en-US" sz="2000" smtClean="0">
                    <a:solidFill>
                      <a:srgbClr val="0C0C60"/>
                    </a:solidFill>
                    <a:latin typeface="Constantia" pitchFamily="18" charset="0"/>
                  </a:rPr>
                  <a:t>Khi được đốt nóng hoặc chiếu sáng </a:t>
                </a:r>
                <a14:m>
                  <m:oMath xmlns:m="http://schemas.openxmlformats.org/officeDocument/2006/math">
                    <m:r>
                      <a:rPr lang="en-US" sz="2000" b="0" i="1" smtClean="0">
                        <a:solidFill>
                          <a:srgbClr val="0C0C60"/>
                        </a:solidFill>
                        <a:latin typeface="Cambria Math"/>
                        <a:ea typeface="Cambria Math"/>
                      </a:rPr>
                      <m:t>→</m:t>
                    </m:r>
                  </m:oMath>
                </a14:m>
                <a:r>
                  <a:rPr lang="en-US" sz="2000" smtClean="0">
                    <a:solidFill>
                      <a:srgbClr val="0C0C60"/>
                    </a:solidFill>
                    <a:latin typeface="Constantia" pitchFamily="18" charset="0"/>
                  </a:rPr>
                  <a:t> cung cấp năng lượng đủ lớn cho các electron hóa trị </a:t>
                </a:r>
                <a14:m>
                  <m:oMath xmlns:m="http://schemas.openxmlformats.org/officeDocument/2006/math">
                    <m:r>
                      <a:rPr lang="en-US" sz="2000" i="1">
                        <a:solidFill>
                          <a:srgbClr val="0C0C60"/>
                        </a:solidFill>
                        <a:latin typeface="Cambria Math"/>
                        <a:ea typeface="Cambria Math"/>
                      </a:rPr>
                      <m:t>→</m:t>
                    </m:r>
                  </m:oMath>
                </a14:m>
                <a:r>
                  <a:rPr lang="en-US" sz="2000" smtClean="0">
                    <a:solidFill>
                      <a:srgbClr val="0C0C60"/>
                    </a:solidFill>
                    <a:latin typeface="Constantia" pitchFamily="18" charset="0"/>
                  </a:rPr>
                  <a:t> nhảy từ vùng hóa trị lên vùng dẫn </a:t>
                </a:r>
                <a14:m>
                  <m:oMath xmlns:m="http://schemas.openxmlformats.org/officeDocument/2006/math">
                    <m:r>
                      <a:rPr lang="en-US" sz="2000" i="1">
                        <a:solidFill>
                          <a:srgbClr val="0C0C60"/>
                        </a:solidFill>
                        <a:latin typeface="Cambria Math"/>
                        <a:ea typeface="Cambria Math"/>
                      </a:rPr>
                      <m:t>→</m:t>
                    </m:r>
                  </m:oMath>
                </a14:m>
                <a:r>
                  <a:rPr lang="en-US" sz="2000" smtClean="0">
                    <a:solidFill>
                      <a:srgbClr val="0C0C60"/>
                    </a:solidFill>
                    <a:latin typeface="Constantia" pitchFamily="18" charset="0"/>
                  </a:rPr>
                  <a:t> để lại 1 lỗ trống ở vùng hóa trị </a:t>
                </a:r>
              </a:p>
              <a:p>
                <a:pPr marL="342900" indent="-342900" algn="just">
                  <a:lnSpc>
                    <a:spcPct val="120000"/>
                  </a:lnSpc>
                  <a:buClr>
                    <a:srgbClr val="C00000"/>
                  </a:buClr>
                  <a:buSzPct val="110000"/>
                  <a:buFont typeface="Wingdings" pitchFamily="2" charset="2"/>
                  <a:buChar char="Ø"/>
                </a:pPr>
                <a:r>
                  <a:rPr lang="en-US" sz="2000" smtClean="0">
                    <a:solidFill>
                      <a:srgbClr val="0C0C60"/>
                    </a:solidFill>
                    <a:latin typeface="Constantia" pitchFamily="18" charset="0"/>
                  </a:rPr>
                  <a:t> Các cặp hạt dẫn tự do này dưới tác động của điện trường ngoài hoặc do sự chênh lệch về nồng độ </a:t>
                </a:r>
                <a14:m>
                  <m:oMath xmlns:m="http://schemas.openxmlformats.org/officeDocument/2006/math">
                    <m:r>
                      <a:rPr lang="en-US" sz="2000" b="0" i="1" smtClean="0">
                        <a:solidFill>
                          <a:srgbClr val="0C0C60"/>
                        </a:solidFill>
                        <a:latin typeface="Cambria Math"/>
                        <a:ea typeface="Cambria Math"/>
                      </a:rPr>
                      <m:t>→</m:t>
                    </m:r>
                  </m:oMath>
                </a14:m>
                <a:r>
                  <a:rPr lang="en-US" sz="2000" smtClean="0">
                    <a:solidFill>
                      <a:srgbClr val="0C0C60"/>
                    </a:solidFill>
                    <a:latin typeface="Constantia" pitchFamily="18" charset="0"/>
                  </a:rPr>
                  <a:t> chuyển dời có hướng </a:t>
                </a:r>
                <a14:m>
                  <m:oMath xmlns:m="http://schemas.openxmlformats.org/officeDocument/2006/math">
                    <m:r>
                      <a:rPr lang="en-US" sz="2000" b="0" i="1" smtClean="0">
                        <a:solidFill>
                          <a:srgbClr val="0C0C60"/>
                        </a:solidFill>
                        <a:latin typeface="Cambria Math"/>
                        <a:ea typeface="Cambria Math"/>
                      </a:rPr>
                      <m:t>→</m:t>
                    </m:r>
                  </m:oMath>
                </a14:m>
                <a:r>
                  <a:rPr lang="en-US" sz="2000" smtClean="0">
                    <a:solidFill>
                      <a:srgbClr val="0C0C60"/>
                    </a:solidFill>
                    <a:latin typeface="Constantia" pitchFamily="18" charset="0"/>
                  </a:rPr>
                  <a:t> tạo nên dòng điện </a:t>
                </a:r>
              </a:p>
              <a:p>
                <a:pPr marL="342900" indent="-342900" algn="just">
                  <a:lnSpc>
                    <a:spcPct val="120000"/>
                  </a:lnSpc>
                  <a:buClr>
                    <a:srgbClr val="C00000"/>
                  </a:buClr>
                  <a:buSzPct val="110000"/>
                  <a:buFont typeface="Wingdings" pitchFamily="2" charset="2"/>
                  <a:buChar char="Ø"/>
                </a:pPr>
                <a:r>
                  <a:rPr lang="en-US" sz="2000">
                    <a:solidFill>
                      <a:srgbClr val="0C0C60"/>
                    </a:solidFill>
                    <a:latin typeface="Constantia" pitchFamily="18" charset="0"/>
                  </a:rPr>
                  <a:t> </a:t>
                </a:r>
                <a:r>
                  <a:rPr lang="en-US" sz="2000" smtClean="0">
                    <a:solidFill>
                      <a:srgbClr val="0C0C60"/>
                    </a:solidFill>
                    <a:latin typeface="Constantia" pitchFamily="18" charset="0"/>
                  </a:rPr>
                  <a:t>Trong chất bán dẫn thuần: Mật độ của điện tử và lỗ trống bằng nhau</a:t>
                </a:r>
              </a:p>
              <a:p>
                <a:pPr marL="342900" indent="-342900" algn="just">
                  <a:lnSpc>
                    <a:spcPct val="120000"/>
                  </a:lnSpc>
                  <a:buClr>
                    <a:srgbClr val="C00000"/>
                  </a:buClr>
                  <a:buSzPct val="110000"/>
                  <a:buFont typeface="Wingdings" pitchFamily="2" charset="2"/>
                  <a:buChar char="Ø"/>
                </a:pPr>
                <a:r>
                  <a:rPr lang="en-US" sz="2000">
                    <a:solidFill>
                      <a:srgbClr val="0C0C60"/>
                    </a:solidFill>
                    <a:latin typeface="Constantia" pitchFamily="18" charset="0"/>
                  </a:rPr>
                  <a:t> </a:t>
                </a:r>
                <a:r>
                  <a:rPr lang="en-US" sz="2000" smtClean="0">
                    <a:solidFill>
                      <a:srgbClr val="0C0C60"/>
                    </a:solidFill>
                    <a:latin typeface="Constantia" pitchFamily="18" charset="0"/>
                  </a:rPr>
                  <a:t>Phương  pháp hiệu quả và đơn giản hơn để tăng khả năng dẫn điện của chất bán dẫn </a:t>
                </a:r>
                <a14:m>
                  <m:oMath xmlns:m="http://schemas.openxmlformats.org/officeDocument/2006/math">
                    <m:r>
                      <a:rPr lang="en-US" sz="2000" b="0" i="1" smtClean="0">
                        <a:solidFill>
                          <a:srgbClr val="0C0C60"/>
                        </a:solidFill>
                        <a:latin typeface="Cambria Math"/>
                        <a:ea typeface="Cambria Math"/>
                      </a:rPr>
                      <m:t>→</m:t>
                    </m:r>
                  </m:oMath>
                </a14:m>
                <a:r>
                  <a:rPr lang="en-US" sz="2000" smtClean="0">
                    <a:solidFill>
                      <a:srgbClr val="0C0C60"/>
                    </a:solidFill>
                    <a:latin typeface="Constantia" pitchFamily="18" charset="0"/>
                  </a:rPr>
                  <a:t> pha tạp chất</a:t>
                </a:r>
                <a:endParaRPr lang="en-US" sz="2000">
                  <a:solidFill>
                    <a:srgbClr val="0C0C60"/>
                  </a:solidFill>
                  <a:latin typeface="Constantia" pitchFamily="18" charset="0"/>
                </a:endParaRPr>
              </a:p>
            </p:txBody>
          </p:sp>
        </mc:Choice>
        <mc:Fallback xmlns="">
          <p:sp>
            <p:nvSpPr>
              <p:cNvPr id="21506" name="Text Box 5"/>
              <p:cNvSpPr txBox="1">
                <a:spLocks noRot="1" noChangeAspect="1" noMove="1" noResize="1" noEditPoints="1" noAdjustHandles="1" noChangeArrowheads="1" noChangeShapeType="1" noTextEdit="1"/>
              </p:cNvSpPr>
              <p:nvPr/>
            </p:nvSpPr>
            <p:spPr bwMode="auto">
              <a:xfrm>
                <a:off x="380999" y="1370782"/>
                <a:ext cx="4648201" cy="5262979"/>
              </a:xfrm>
              <a:prstGeom prst="rect">
                <a:avLst/>
              </a:prstGeom>
              <a:blipFill rotWithShape="1">
                <a:blip r:embed="rId2"/>
                <a:stretch>
                  <a:fillRect l="-1311" t="-116" r="-1311" b="-695"/>
                </a:stretch>
              </a:blipFill>
              <a:ln w="9525">
                <a:noFill/>
                <a:miter lim="800000"/>
                <a:headEnd/>
                <a:tailEnd/>
              </a:ln>
            </p:spPr>
            <p:txBody>
              <a:bodyPr/>
              <a:lstStyle/>
              <a:p>
                <a:r>
                  <a:rPr lang="en-US">
                    <a:noFill/>
                  </a:rPr>
                  <a:t> </a:t>
                </a:r>
              </a:p>
            </p:txBody>
          </p:sp>
        </mc:Fallback>
      </mc:AlternateContent>
      <p:sp>
        <p:nvSpPr>
          <p:cNvPr id="21507" name="Titre 3"/>
          <p:cNvSpPr>
            <a:spLocks noGrp="1"/>
          </p:cNvSpPr>
          <p:nvPr>
            <p:ph type="title" idx="4294967295"/>
          </p:nvPr>
        </p:nvSpPr>
        <p:spPr>
          <a:xfrm>
            <a:off x="457200" y="338328"/>
            <a:ext cx="8229600" cy="880872"/>
          </a:xfrm>
        </p:spPr>
        <p:txBody>
          <a:bodyPr>
            <a:normAutofit/>
          </a:bodyPr>
          <a:lstStyle/>
          <a:p>
            <a:pPr eaLnBrk="1" hangingPunct="1"/>
            <a:r>
              <a:rPr lang="fr-CA" b="1" smtClean="0">
                <a:solidFill>
                  <a:srgbClr val="C00000"/>
                </a:solidFill>
                <a:latin typeface="Constantia" pitchFamily="18" charset="0"/>
              </a:rPr>
              <a:t>Chất bán dẫn thuần</a:t>
            </a:r>
          </a:p>
        </p:txBody>
      </p:sp>
      <p:sp>
        <p:nvSpPr>
          <p:cNvPr id="21508" name="Rectangle 7"/>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1510"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1511" name="Text Box 11"/>
          <p:cNvSpPr txBox="1">
            <a:spLocks noChangeArrowheads="1"/>
          </p:cNvSpPr>
          <p:nvPr/>
        </p:nvSpPr>
        <p:spPr bwMode="auto">
          <a:xfrm>
            <a:off x="609600" y="3962400"/>
            <a:ext cx="762000" cy="366713"/>
          </a:xfrm>
          <a:prstGeom prst="rect">
            <a:avLst/>
          </a:prstGeom>
          <a:noFill/>
          <a:ln w="9525">
            <a:noFill/>
            <a:miter lim="800000"/>
            <a:headEnd/>
            <a:tailEnd/>
          </a:ln>
        </p:spPr>
        <p:txBody>
          <a:bodyPr>
            <a:spAutoFit/>
          </a:bodyPr>
          <a:lstStyle/>
          <a:p>
            <a:pPr>
              <a:spcBef>
                <a:spcPct val="50000"/>
              </a:spcBef>
            </a:pPr>
            <a:endParaRPr lang="en-US" sz="180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29933" y="1394309"/>
            <a:ext cx="3224275" cy="2763170"/>
          </a:xfrm>
          <a:prstGeom prst="rect">
            <a:avLst/>
          </a:prstGeom>
          <a:ln/>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t="27231"/>
          <a:stretch>
            <a:fillRect/>
          </a:stretch>
        </p:blipFill>
        <p:spPr>
          <a:xfrm>
            <a:off x="5135501" y="4364282"/>
            <a:ext cx="3770313" cy="1255713"/>
          </a:xfrm>
          <a:prstGeom prst="rect">
            <a:avLst/>
          </a:prstGeom>
          <a:ln/>
        </p:spPr>
      </p:pic>
    </p:spTree>
    <p:extLst>
      <p:ext uri="{BB962C8B-B14F-4D97-AF65-F5344CB8AC3E}">
        <p14:creationId xmlns:p14="http://schemas.microsoft.com/office/powerpoint/2010/main" val="594046646"/>
      </p:ext>
    </p:extLst>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itre 3"/>
          <p:cNvSpPr>
            <a:spLocks noGrp="1"/>
          </p:cNvSpPr>
          <p:nvPr>
            <p:ph type="title" idx="4294967295"/>
          </p:nvPr>
        </p:nvSpPr>
        <p:spPr/>
        <p:txBody>
          <a:bodyPr>
            <a:noAutofit/>
          </a:bodyPr>
          <a:lstStyle/>
          <a:p>
            <a:pPr eaLnBrk="1" hangingPunct="1"/>
            <a:r>
              <a:rPr lang="fr-CA" b="1" smtClean="0">
                <a:solidFill>
                  <a:srgbClr val="C00000"/>
                </a:solidFill>
                <a:latin typeface="Constantia" pitchFamily="18" charset="0"/>
              </a:rPr>
              <a:t>Chất bán dẫn pha tạp </a:t>
            </a:r>
          </a:p>
        </p:txBody>
      </p:sp>
      <p:sp>
        <p:nvSpPr>
          <p:cNvPr id="25605" name="Rectangle 7"/>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mc:AlternateContent xmlns:mc="http://schemas.openxmlformats.org/markup-compatibility/2006" xmlns:a14="http://schemas.microsoft.com/office/drawing/2010/main">
        <mc:Choice Requires="a14">
          <p:sp>
            <p:nvSpPr>
              <p:cNvPr id="25606" name="Text Box 8"/>
              <p:cNvSpPr txBox="1">
                <a:spLocks noChangeArrowheads="1"/>
              </p:cNvSpPr>
              <p:nvPr/>
            </p:nvSpPr>
            <p:spPr bwMode="auto">
              <a:xfrm>
                <a:off x="304800" y="1447800"/>
                <a:ext cx="8610600" cy="2474524"/>
              </a:xfrm>
              <a:prstGeom prst="rect">
                <a:avLst/>
              </a:prstGeom>
              <a:noFill/>
              <a:ln w="9525">
                <a:noFill/>
                <a:miter lim="800000"/>
                <a:headEnd/>
                <a:tailEnd/>
              </a:ln>
            </p:spPr>
            <p:txBody>
              <a:bodyPr wrap="square">
                <a:spAutoFit/>
              </a:bodyPr>
              <a:lstStyle/>
              <a:p>
                <a:pPr marL="285750" indent="-285750">
                  <a:lnSpc>
                    <a:spcPct val="120000"/>
                  </a:lnSpc>
                  <a:buClr>
                    <a:srgbClr val="C00000"/>
                  </a:buClr>
                  <a:buFont typeface="Wingdings" pitchFamily="2" charset="2"/>
                  <a:buChar char="Ø"/>
                </a:pPr>
                <a:r>
                  <a:rPr lang="fr-CA" sz="1800" b="1" smtClean="0">
                    <a:solidFill>
                      <a:schemeClr val="tx2">
                        <a:lumMod val="75000"/>
                      </a:schemeClr>
                    </a:solidFill>
                    <a:latin typeface="Times New Roman" pitchFamily="18" charset="0"/>
                  </a:rPr>
                  <a:t> </a:t>
                </a:r>
                <a:r>
                  <a:rPr lang="fr-CA" sz="1800" smtClean="0">
                    <a:solidFill>
                      <a:schemeClr val="tx2">
                        <a:lumMod val="75000"/>
                      </a:schemeClr>
                    </a:solidFill>
                    <a:latin typeface="Constantia" pitchFamily="18" charset="0"/>
                  </a:rPr>
                  <a:t>Chất bán dẫn pha tạp loại N: Pha tạp chất nhóm V vào chất bán dẫn thuần. Chất pha tạp được gọi là tạp chất cho (Donor), nồng độ của electron tự do= nồng độ của tạp chất: </a:t>
                </a:r>
                <a14:m>
                  <m:oMath xmlns:m="http://schemas.openxmlformats.org/officeDocument/2006/math">
                    <m:r>
                      <a:rPr lang="en-US" sz="1800" b="0" i="1" smtClean="0">
                        <a:solidFill>
                          <a:schemeClr val="tx2">
                            <a:lumMod val="75000"/>
                          </a:schemeClr>
                        </a:solidFill>
                        <a:latin typeface="Cambria Math"/>
                      </a:rPr>
                      <m:t>𝑛</m:t>
                    </m:r>
                    <m:r>
                      <a:rPr lang="en-US" sz="1800" b="0" i="1" smtClean="0">
                        <a:solidFill>
                          <a:schemeClr val="tx2">
                            <a:lumMod val="75000"/>
                          </a:schemeClr>
                        </a:solidFill>
                        <a:latin typeface="Cambria Math"/>
                      </a:rPr>
                      <m:t>=</m:t>
                    </m:r>
                    <m:sSub>
                      <m:sSubPr>
                        <m:ctrlPr>
                          <a:rPr lang="en-US" sz="1800" b="0" i="1" smtClean="0">
                            <a:solidFill>
                              <a:schemeClr val="tx2">
                                <a:lumMod val="75000"/>
                              </a:schemeClr>
                            </a:solidFill>
                            <a:latin typeface="Cambria Math"/>
                          </a:rPr>
                        </m:ctrlPr>
                      </m:sSubPr>
                      <m:e>
                        <m:r>
                          <a:rPr lang="en-US" sz="1800" b="0" i="1" smtClean="0">
                            <a:solidFill>
                              <a:schemeClr val="tx2">
                                <a:lumMod val="75000"/>
                              </a:schemeClr>
                            </a:solidFill>
                            <a:latin typeface="Cambria Math"/>
                          </a:rPr>
                          <m:t>𝑁</m:t>
                        </m:r>
                      </m:e>
                      <m:sub>
                        <m:r>
                          <a:rPr lang="en-US" sz="1800" b="0" i="1" smtClean="0">
                            <a:solidFill>
                              <a:schemeClr val="tx2">
                                <a:lumMod val="75000"/>
                              </a:schemeClr>
                            </a:solidFill>
                            <a:latin typeface="Cambria Math"/>
                          </a:rPr>
                          <m:t>𝐷</m:t>
                        </m:r>
                      </m:sub>
                    </m:sSub>
                  </m:oMath>
                </a14:m>
                <a:endParaRPr lang="fr-CA" sz="1800" smtClean="0">
                  <a:solidFill>
                    <a:schemeClr val="tx2">
                      <a:lumMod val="75000"/>
                    </a:schemeClr>
                  </a:solidFill>
                  <a:latin typeface="Constantia" pitchFamily="18" charset="0"/>
                </a:endParaRPr>
              </a:p>
              <a:p>
                <a:pPr marL="285750" indent="-285750">
                  <a:lnSpc>
                    <a:spcPct val="120000"/>
                  </a:lnSpc>
                  <a:buClr>
                    <a:srgbClr val="C00000"/>
                  </a:buClr>
                  <a:buFont typeface="Wingdings" pitchFamily="2" charset="2"/>
                  <a:buChar char="Ø"/>
                </a:pPr>
                <a:r>
                  <a:rPr lang="fr-CA" smtClean="0">
                    <a:solidFill>
                      <a:schemeClr val="tx2">
                        <a:lumMod val="75000"/>
                      </a:schemeClr>
                    </a:solidFill>
                    <a:latin typeface="Constantia" pitchFamily="18" charset="0"/>
                  </a:rPr>
                  <a:t>Chất bán dẫn pha tạp loại P: Pha tạp chất nhóm III vào chất bán dẫn thuần. Chất pha tạp được gọi là tạp chất nhận (Acceptor), nồng độ của lỗ trống tự do= nồng độ của tạp chất: </a:t>
                </a:r>
                <a14:m>
                  <m:oMath xmlns:m="http://schemas.openxmlformats.org/officeDocument/2006/math">
                    <m:r>
                      <a:rPr lang="en-US" b="0" i="1" smtClean="0">
                        <a:solidFill>
                          <a:schemeClr val="tx2">
                            <a:lumMod val="75000"/>
                          </a:schemeClr>
                        </a:solidFill>
                        <a:latin typeface="Cambria Math"/>
                      </a:rPr>
                      <m:t>𝑝</m:t>
                    </m:r>
                    <m:r>
                      <a:rPr lang="en-US" b="0" i="1" smtClean="0">
                        <a:solidFill>
                          <a:schemeClr val="tx2">
                            <a:lumMod val="75000"/>
                          </a:schemeClr>
                        </a:solidFill>
                        <a:latin typeface="Cambria Math"/>
                      </a:rPr>
                      <m:t>=</m:t>
                    </m:r>
                    <m:sSub>
                      <m:sSubPr>
                        <m:ctrlPr>
                          <a:rPr lang="en-US" b="0" i="1" smtClean="0">
                            <a:solidFill>
                              <a:schemeClr val="tx2">
                                <a:lumMod val="75000"/>
                              </a:schemeClr>
                            </a:solidFill>
                            <a:latin typeface="Cambria Math"/>
                          </a:rPr>
                        </m:ctrlPr>
                      </m:sSubPr>
                      <m:e>
                        <m:r>
                          <a:rPr lang="en-US" b="0" i="1" smtClean="0">
                            <a:solidFill>
                              <a:schemeClr val="tx2">
                                <a:lumMod val="75000"/>
                              </a:schemeClr>
                            </a:solidFill>
                            <a:latin typeface="Cambria Math"/>
                          </a:rPr>
                          <m:t>𝑁</m:t>
                        </m:r>
                      </m:e>
                      <m:sub>
                        <m:r>
                          <a:rPr lang="en-US" b="0" i="1" smtClean="0">
                            <a:solidFill>
                              <a:schemeClr val="tx2">
                                <a:lumMod val="75000"/>
                              </a:schemeClr>
                            </a:solidFill>
                            <a:latin typeface="Cambria Math"/>
                          </a:rPr>
                          <m:t>𝐴</m:t>
                        </m:r>
                      </m:sub>
                    </m:sSub>
                  </m:oMath>
                </a14:m>
                <a:endParaRPr lang="fr-CA" sz="1800" smtClean="0">
                  <a:solidFill>
                    <a:schemeClr val="tx2">
                      <a:lumMod val="75000"/>
                    </a:schemeClr>
                  </a:solidFill>
                  <a:latin typeface="Constantia" pitchFamily="18" charset="0"/>
                </a:endParaRPr>
              </a:p>
              <a:p>
                <a:pPr>
                  <a:lnSpc>
                    <a:spcPct val="120000"/>
                  </a:lnSpc>
                  <a:spcBef>
                    <a:spcPct val="20000"/>
                  </a:spcBef>
                </a:pPr>
                <a:endParaRPr lang="fr-CA" sz="1800" b="1">
                  <a:solidFill>
                    <a:srgbClr val="3C5790"/>
                  </a:solidFill>
                  <a:latin typeface="Times New Roman" pitchFamily="18" charset="0"/>
                </a:endParaRPr>
              </a:p>
            </p:txBody>
          </p:sp>
        </mc:Choice>
        <mc:Fallback xmlns="">
          <p:sp>
            <p:nvSpPr>
              <p:cNvPr id="25606" name="Text Box 8"/>
              <p:cNvSpPr txBox="1">
                <a:spLocks noRot="1" noChangeAspect="1" noMove="1" noResize="1" noEditPoints="1" noAdjustHandles="1" noChangeArrowheads="1" noChangeShapeType="1" noTextEdit="1"/>
              </p:cNvSpPr>
              <p:nvPr/>
            </p:nvSpPr>
            <p:spPr bwMode="auto">
              <a:xfrm>
                <a:off x="304800" y="1447800"/>
                <a:ext cx="8610600" cy="2474524"/>
              </a:xfrm>
              <a:prstGeom prst="rect">
                <a:avLst/>
              </a:prstGeom>
              <a:blipFill rotWithShape="1">
                <a:blip r:embed="rId3"/>
                <a:stretch>
                  <a:fillRect l="-425" r="-1062"/>
                </a:stretch>
              </a:blipFill>
              <a:ln w="9525">
                <a:noFill/>
                <a:miter lim="800000"/>
                <a:headEnd/>
                <a:tailEnd/>
              </a:ln>
            </p:spPr>
            <p:txBody>
              <a:bodyPr/>
              <a:lstStyle/>
              <a:p>
                <a:r>
                  <a:rPr lang="en-US">
                    <a:noFill/>
                  </a:rPr>
                  <a:t> </a:t>
                </a:r>
              </a:p>
            </p:txBody>
          </p:sp>
        </mc:Fallback>
      </mc:AlternateContent>
      <p:sp>
        <p:nvSpPr>
          <p:cNvPr id="2560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3" name="Group 2"/>
          <p:cNvGrpSpPr/>
          <p:nvPr/>
        </p:nvGrpSpPr>
        <p:grpSpPr>
          <a:xfrm>
            <a:off x="990600" y="3767833"/>
            <a:ext cx="3429000" cy="2788442"/>
            <a:chOff x="457200" y="3169403"/>
            <a:chExt cx="3932471" cy="3445642"/>
          </a:xfrm>
        </p:grpSpPr>
        <p:pic>
          <p:nvPicPr>
            <p:cNvPr id="11" name="Picture 7" descr="fg01_0150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57200" y="3169403"/>
              <a:ext cx="3757694" cy="2989263"/>
            </a:xfrm>
            <a:prstGeom prst="rect">
              <a:avLst/>
            </a:prstGeom>
            <a:noFill/>
            <a:ln/>
          </p:spPr>
        </p:pic>
        <p:sp>
          <p:nvSpPr>
            <p:cNvPr id="2" name="TextBox 1"/>
            <p:cNvSpPr txBox="1"/>
            <p:nvPr/>
          </p:nvSpPr>
          <p:spPr>
            <a:xfrm>
              <a:off x="457200" y="6158666"/>
              <a:ext cx="3932471" cy="456379"/>
            </a:xfrm>
            <a:prstGeom prst="rect">
              <a:avLst/>
            </a:prstGeom>
            <a:noFill/>
          </p:spPr>
          <p:txBody>
            <a:bodyPr wrap="square" rtlCol="0">
              <a:spAutoFit/>
            </a:bodyPr>
            <a:lstStyle/>
            <a:p>
              <a:r>
                <a:rPr lang="en-US" smtClean="0">
                  <a:latin typeface="Constantia" pitchFamily="18" charset="0"/>
                </a:rPr>
                <a:t>Chất bán dẫn pha tạp loại N</a:t>
              </a:r>
              <a:endParaRPr lang="en-US">
                <a:latin typeface="Constantia" pitchFamily="18" charset="0"/>
              </a:endParaRPr>
            </a:p>
          </p:txBody>
        </p:sp>
      </p:grpSp>
      <p:grpSp>
        <p:nvGrpSpPr>
          <p:cNvPr id="5" name="Group 4"/>
          <p:cNvGrpSpPr/>
          <p:nvPr/>
        </p:nvGrpSpPr>
        <p:grpSpPr>
          <a:xfrm>
            <a:off x="5181600" y="3601444"/>
            <a:ext cx="3115408" cy="2957375"/>
            <a:chOff x="5181600" y="3601444"/>
            <a:chExt cx="3115408" cy="2957375"/>
          </a:xfrm>
        </p:grpSpPr>
        <p:pic>
          <p:nvPicPr>
            <p:cNvPr id="10" name="Picture 8" descr="fg01_016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257800" y="3601444"/>
              <a:ext cx="2819400" cy="2593131"/>
            </a:xfrm>
            <a:prstGeom prst="rect">
              <a:avLst/>
            </a:prstGeom>
            <a:noFill/>
            <a:ln/>
          </p:spPr>
        </p:pic>
        <p:sp>
          <p:nvSpPr>
            <p:cNvPr id="13" name="TextBox 12"/>
            <p:cNvSpPr txBox="1"/>
            <p:nvPr/>
          </p:nvSpPr>
          <p:spPr>
            <a:xfrm>
              <a:off x="5181600" y="6189487"/>
              <a:ext cx="3115408" cy="369332"/>
            </a:xfrm>
            <a:prstGeom prst="rect">
              <a:avLst/>
            </a:prstGeom>
            <a:noFill/>
          </p:spPr>
          <p:txBody>
            <a:bodyPr wrap="square" rtlCol="0">
              <a:spAutoFit/>
            </a:bodyPr>
            <a:lstStyle/>
            <a:p>
              <a:r>
                <a:rPr lang="en-US" smtClean="0">
                  <a:latin typeface="Constantia" pitchFamily="18" charset="0"/>
                </a:rPr>
                <a:t>   Chất bán dẫn pha tạp loại P</a:t>
              </a:r>
              <a:endParaRPr lang="en-US">
                <a:latin typeface="Constantia" pitchFamily="18" charset="0"/>
              </a:endParaRPr>
            </a:p>
          </p:txBody>
        </p:sp>
      </p:grpSp>
    </p:spTree>
    <p:extLst>
      <p:ext uri="{BB962C8B-B14F-4D97-AF65-F5344CB8AC3E}">
        <p14:creationId xmlns:p14="http://schemas.microsoft.com/office/powerpoint/2010/main" val="2028492591"/>
      </p:ext>
    </p:extLst>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5"/>
          <p:cNvSpPr>
            <a:spLocks noGrp="1"/>
          </p:cNvSpPr>
          <p:nvPr>
            <p:ph type="sldNum" sz="quarter" idx="12"/>
          </p:nvPr>
        </p:nvSpPr>
        <p:spPr/>
        <p:txBody>
          <a:bodyPr/>
          <a:lstStyle/>
          <a:p>
            <a:pPr>
              <a:defRPr/>
            </a:pPr>
            <a:fld id="{22FDDD46-83A1-4470-8974-F2CABB8537C9}" type="slidenum">
              <a:rPr lang="fr-CA"/>
              <a:pPr>
                <a:defRPr/>
              </a:pPr>
              <a:t>3</a:t>
            </a:fld>
            <a:endParaRPr lang="fr-CA"/>
          </a:p>
        </p:txBody>
      </p:sp>
      <p:sp>
        <p:nvSpPr>
          <p:cNvPr id="13315" name="Titre 1"/>
          <p:cNvSpPr>
            <a:spLocks noGrp="1"/>
          </p:cNvSpPr>
          <p:nvPr>
            <p:ph type="title" idx="4294967295"/>
          </p:nvPr>
        </p:nvSpPr>
        <p:spPr>
          <a:xfrm>
            <a:off x="1454943" y="457200"/>
            <a:ext cx="6615113" cy="756138"/>
          </a:xfrm>
        </p:spPr>
        <p:txBody>
          <a:bodyPr>
            <a:noAutofit/>
          </a:bodyPr>
          <a:lstStyle/>
          <a:p>
            <a:pPr eaLnBrk="1" hangingPunct="1"/>
            <a:r>
              <a:rPr lang="fr-CA" b="1" smtClean="0">
                <a:solidFill>
                  <a:srgbClr val="FFC000"/>
                </a:solidFill>
                <a:latin typeface="Constantia" pitchFamily="18" charset="0"/>
              </a:rPr>
              <a:t>Khái niệm và phân loại </a:t>
            </a:r>
          </a:p>
        </p:txBody>
      </p:sp>
      <p:sp>
        <p:nvSpPr>
          <p:cNvPr id="13317" name="TextBox 4"/>
          <p:cNvSpPr txBox="1">
            <a:spLocks noChangeArrowheads="1"/>
          </p:cNvSpPr>
          <p:nvPr/>
        </p:nvSpPr>
        <p:spPr bwMode="auto">
          <a:xfrm>
            <a:off x="457200" y="1449554"/>
            <a:ext cx="8610600" cy="4475071"/>
          </a:xfrm>
          <a:prstGeom prst="rect">
            <a:avLst/>
          </a:prstGeom>
          <a:noFill/>
          <a:ln w="9525">
            <a:noFill/>
            <a:miter lim="800000"/>
            <a:headEnd/>
            <a:tailEnd/>
          </a:ln>
        </p:spPr>
        <p:txBody>
          <a:bodyPr wrap="square">
            <a:spAutoFit/>
          </a:bodyPr>
          <a:lstStyle/>
          <a:p>
            <a:pPr marL="342900" indent="-342900">
              <a:lnSpc>
                <a:spcPct val="120000"/>
              </a:lnSpc>
              <a:buFont typeface="Wingdings" pitchFamily="2" charset="2"/>
              <a:buChar char="Ø"/>
            </a:pPr>
            <a:r>
              <a:rPr lang="en-US" sz="2400" smtClean="0">
                <a:solidFill>
                  <a:schemeClr val="tx2"/>
                </a:solidFill>
                <a:latin typeface="Constantia" pitchFamily="18" charset="0"/>
              </a:rPr>
              <a:t> </a:t>
            </a:r>
            <a:r>
              <a:rPr lang="en-US" sz="2400" smtClean="0">
                <a:solidFill>
                  <a:srgbClr val="FF0000"/>
                </a:solidFill>
                <a:latin typeface="Constantia" pitchFamily="18" charset="0"/>
              </a:rPr>
              <a:t>Linh kiện thụ động </a:t>
            </a:r>
            <a:r>
              <a:rPr lang="en-US" sz="2400" smtClean="0">
                <a:solidFill>
                  <a:schemeClr val="tx2">
                    <a:lumMod val="50000"/>
                  </a:schemeClr>
                </a:solidFill>
                <a:latin typeface="Constantia" pitchFamily="18" charset="0"/>
              </a:rPr>
              <a:t>là linh kiện chỉ tiêu thụ năng lượng chứ không có khả năng sinh ra năng lượng. </a:t>
            </a:r>
          </a:p>
          <a:p>
            <a:pPr marL="342900" indent="-342900">
              <a:lnSpc>
                <a:spcPct val="120000"/>
              </a:lnSpc>
              <a:buFont typeface="Wingdings" pitchFamily="2" charset="2"/>
              <a:buChar char="Ø"/>
            </a:pPr>
            <a:r>
              <a:rPr lang="en-US" sz="2400" smtClean="0">
                <a:solidFill>
                  <a:schemeClr val="tx2">
                    <a:lumMod val="50000"/>
                  </a:schemeClr>
                </a:solidFill>
                <a:latin typeface="Constantia" pitchFamily="18" charset="0"/>
              </a:rPr>
              <a:t>Quan hệ giữa dòng và áp trên linh kiện thụ động là quan hệ tuyến tính </a:t>
            </a:r>
            <a:endParaRPr lang="en-US" sz="2400" smtClean="0">
              <a:solidFill>
                <a:schemeClr val="tx2"/>
              </a:solidFill>
              <a:latin typeface="Constantia" pitchFamily="18" charset="0"/>
            </a:endParaRPr>
          </a:p>
          <a:p>
            <a:pPr marL="342900" indent="-342900">
              <a:lnSpc>
                <a:spcPct val="120000"/>
              </a:lnSpc>
              <a:buFont typeface="Wingdings" pitchFamily="2" charset="2"/>
              <a:buChar char="Ø"/>
            </a:pPr>
            <a:r>
              <a:rPr lang="en-US" sz="2400" smtClean="0">
                <a:solidFill>
                  <a:schemeClr val="tx2">
                    <a:lumMod val="50000"/>
                  </a:schemeClr>
                </a:solidFill>
                <a:latin typeface="Constantia" pitchFamily="18" charset="0"/>
              </a:rPr>
              <a:t>Các </a:t>
            </a:r>
            <a:r>
              <a:rPr lang="en-US" sz="2400">
                <a:solidFill>
                  <a:schemeClr val="tx2">
                    <a:lumMod val="50000"/>
                  </a:schemeClr>
                </a:solidFill>
                <a:latin typeface="Constantia" pitchFamily="18" charset="0"/>
              </a:rPr>
              <a:t>linh kiện thụ động điển hình bao gồm:</a:t>
            </a:r>
          </a:p>
          <a:p>
            <a:pPr marL="914400" lvl="4" indent="-228600">
              <a:lnSpc>
                <a:spcPct val="120000"/>
              </a:lnSpc>
              <a:buClr>
                <a:schemeClr val="folHlink"/>
              </a:buClr>
              <a:buFont typeface="Wingdings" pitchFamily="2" charset="2"/>
              <a:buChar char="§"/>
            </a:pPr>
            <a:r>
              <a:rPr lang="fr-CA" sz="2000" smtClean="0">
                <a:solidFill>
                  <a:schemeClr val="tx2">
                    <a:lumMod val="50000"/>
                  </a:schemeClr>
                </a:solidFill>
                <a:latin typeface="Constantia" pitchFamily="18" charset="0"/>
              </a:rPr>
              <a:t>Điện </a:t>
            </a:r>
            <a:r>
              <a:rPr lang="fr-CA" sz="2000">
                <a:solidFill>
                  <a:schemeClr val="tx2">
                    <a:lumMod val="50000"/>
                  </a:schemeClr>
                </a:solidFill>
                <a:latin typeface="Constantia" pitchFamily="18" charset="0"/>
              </a:rPr>
              <a:t>trở  (</a:t>
            </a:r>
            <a:r>
              <a:rPr lang="fr-CA" sz="2000" smtClean="0">
                <a:solidFill>
                  <a:schemeClr val="tx2">
                    <a:lumMod val="50000"/>
                  </a:schemeClr>
                </a:solidFill>
                <a:latin typeface="Constantia" pitchFamily="18" charset="0"/>
              </a:rPr>
              <a:t>Resistor)</a:t>
            </a:r>
          </a:p>
          <a:p>
            <a:pPr marL="914400" lvl="4" indent="-228600">
              <a:lnSpc>
                <a:spcPct val="120000"/>
              </a:lnSpc>
              <a:buClr>
                <a:schemeClr val="folHlink"/>
              </a:buClr>
              <a:buFont typeface="Wingdings" pitchFamily="2" charset="2"/>
              <a:buChar char="§"/>
            </a:pPr>
            <a:r>
              <a:rPr lang="fr-CA" sz="2000" smtClean="0">
                <a:solidFill>
                  <a:schemeClr val="tx2">
                    <a:lumMod val="50000"/>
                  </a:schemeClr>
                </a:solidFill>
                <a:latin typeface="Constantia" pitchFamily="18" charset="0"/>
              </a:rPr>
              <a:t>Tụ </a:t>
            </a:r>
            <a:r>
              <a:rPr lang="fr-CA" sz="2000">
                <a:solidFill>
                  <a:schemeClr val="tx2">
                    <a:lumMod val="50000"/>
                  </a:schemeClr>
                </a:solidFill>
                <a:latin typeface="Constantia" pitchFamily="18" charset="0"/>
              </a:rPr>
              <a:t>điện (</a:t>
            </a:r>
            <a:r>
              <a:rPr lang="fr-CA" sz="2000" smtClean="0">
                <a:solidFill>
                  <a:schemeClr val="tx2">
                    <a:lumMod val="50000"/>
                  </a:schemeClr>
                </a:solidFill>
                <a:latin typeface="Constantia" pitchFamily="18" charset="0"/>
              </a:rPr>
              <a:t>Capacitor)</a:t>
            </a:r>
          </a:p>
          <a:p>
            <a:pPr marL="914400" lvl="4" indent="-228600">
              <a:lnSpc>
                <a:spcPct val="120000"/>
              </a:lnSpc>
              <a:buClr>
                <a:schemeClr val="folHlink"/>
              </a:buClr>
              <a:buFont typeface="Wingdings" pitchFamily="2" charset="2"/>
              <a:buChar char="§"/>
            </a:pPr>
            <a:r>
              <a:rPr lang="fr-CA" sz="2000" smtClean="0">
                <a:solidFill>
                  <a:schemeClr val="tx2">
                    <a:lumMod val="50000"/>
                  </a:schemeClr>
                </a:solidFill>
                <a:latin typeface="Constantia" pitchFamily="18" charset="0"/>
              </a:rPr>
              <a:t>Cuộn </a:t>
            </a:r>
            <a:r>
              <a:rPr lang="fr-CA" sz="2000">
                <a:solidFill>
                  <a:schemeClr val="tx2">
                    <a:lumMod val="50000"/>
                  </a:schemeClr>
                </a:solidFill>
                <a:latin typeface="Constantia" pitchFamily="18" charset="0"/>
              </a:rPr>
              <a:t>dây (</a:t>
            </a:r>
            <a:r>
              <a:rPr lang="fr-CA" sz="2000" smtClean="0">
                <a:solidFill>
                  <a:schemeClr val="tx2">
                    <a:lumMod val="50000"/>
                  </a:schemeClr>
                </a:solidFill>
                <a:latin typeface="Constantia" pitchFamily="18" charset="0"/>
              </a:rPr>
              <a:t>Coil)</a:t>
            </a:r>
          </a:p>
          <a:p>
            <a:pPr marL="2336800" lvl="4" indent="-508000">
              <a:lnSpc>
                <a:spcPct val="120000"/>
              </a:lnSpc>
              <a:buClr>
                <a:schemeClr val="folHlink"/>
              </a:buClr>
            </a:pPr>
            <a:endParaRPr lang="fr-CA" sz="2400">
              <a:solidFill>
                <a:srgbClr val="3C5790"/>
              </a:solidFill>
              <a:latin typeface="Constantia" pitchFamily="18" charset="0"/>
            </a:endParaRPr>
          </a:p>
          <a:p>
            <a:pPr marL="342900" indent="-342900">
              <a:buFont typeface="Wingdings" pitchFamily="2" charset="2"/>
              <a:buChar char="Ø"/>
            </a:pPr>
            <a:endParaRPr lang="en-US" sz="2000">
              <a:solidFill>
                <a:schemeClr val="tx2"/>
              </a:solidFill>
              <a:latin typeface="Constantia" pitchFamily="18" charset="0"/>
            </a:endParaRPr>
          </a:p>
          <a:p>
            <a:endParaRPr lang="en-US" sz="2000" smtClean="0">
              <a:solidFill>
                <a:schemeClr val="tx2"/>
              </a:solidFill>
              <a:latin typeface="Constantia" pitchFamily="18" charset="0"/>
            </a:endParaRPr>
          </a:p>
        </p:txBody>
      </p:sp>
    </p:spTree>
    <p:extLst>
      <p:ext uri="{BB962C8B-B14F-4D97-AF65-F5344CB8AC3E}">
        <p14:creationId xmlns:p14="http://schemas.microsoft.com/office/powerpoint/2010/main" val="1946142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1227991" y="2209800"/>
            <a:ext cx="6994377" cy="2057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1069" y="2959268"/>
            <a:ext cx="6408223" cy="769441"/>
          </a:xfrm>
          <a:prstGeom prst="rect">
            <a:avLst/>
          </a:prstGeom>
          <a:noFill/>
        </p:spPr>
        <p:txBody>
          <a:bodyPr wrap="square" rtlCol="0">
            <a:spAutoFit/>
          </a:bodyPr>
          <a:lstStyle/>
          <a:p>
            <a:pPr algn="ctr"/>
            <a:r>
              <a:rPr lang="en-US" sz="4400" b="1" smtClean="0">
                <a:solidFill>
                  <a:srgbClr val="FFFF00"/>
                </a:solidFill>
                <a:latin typeface="Constantia" pitchFamily="18" charset="0"/>
              </a:rPr>
              <a:t>1.3. Chuyển tiếp P_N</a:t>
            </a:r>
            <a:endParaRPr lang="en-US" sz="4400" b="1">
              <a:solidFill>
                <a:srgbClr val="FFFF00"/>
              </a:solidFill>
              <a:latin typeface="Constantia" pitchFamily="18" charset="0"/>
            </a:endParaRPr>
          </a:p>
        </p:txBody>
      </p:sp>
    </p:spTree>
    <p:extLst>
      <p:ext uri="{BB962C8B-B14F-4D97-AF65-F5344CB8AC3E}">
        <p14:creationId xmlns:p14="http://schemas.microsoft.com/office/powerpoint/2010/main" val="786956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5" name="Text Box 108"/>
          <p:cNvSpPr txBox="1">
            <a:spLocks noChangeArrowheads="1"/>
          </p:cNvSpPr>
          <p:nvPr/>
        </p:nvSpPr>
        <p:spPr bwMode="auto">
          <a:xfrm>
            <a:off x="3500438" y="7620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vi-VN" sz="2800">
              <a:latin typeface="Times New Roman" pitchFamily="18" charset="0"/>
            </a:endParaRPr>
          </a:p>
        </p:txBody>
      </p:sp>
      <p:sp>
        <p:nvSpPr>
          <p:cNvPr id="26633" name="Text Box 111"/>
          <p:cNvSpPr txBox="1">
            <a:spLocks noChangeArrowheads="1"/>
          </p:cNvSpPr>
          <p:nvPr/>
        </p:nvSpPr>
        <p:spPr bwMode="auto">
          <a:xfrm>
            <a:off x="4618831" y="1163866"/>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vi-VN" sz="2800">
              <a:latin typeface="Times New Roman" pitchFamily="18" charset="0"/>
            </a:endParaRPr>
          </a:p>
        </p:txBody>
      </p:sp>
      <p:sp>
        <p:nvSpPr>
          <p:cNvPr id="61446" name="Rectangle 115"/>
          <p:cNvSpPr>
            <a:spLocks noChangeArrowheads="1"/>
          </p:cNvSpPr>
          <p:nvPr/>
        </p:nvSpPr>
        <p:spPr bwMode="auto">
          <a:xfrm>
            <a:off x="457200" y="274638"/>
            <a:ext cx="8229600" cy="792162"/>
          </a:xfrm>
          <a:prstGeom prst="rect">
            <a:avLst/>
          </a:prstGeom>
          <a:noFill/>
          <a:ln w="9525">
            <a:noFill/>
            <a:miter lim="800000"/>
            <a:headEnd/>
            <a:tailEnd/>
          </a:ln>
        </p:spPr>
        <p:txBody>
          <a:bodyPr anchor="ctr"/>
          <a:lstStyle/>
          <a:p>
            <a:pPr algn="ctr">
              <a:defRPr/>
            </a:pPr>
            <a:r>
              <a:rPr lang="de-DE" sz="4400" b="1" smtClean="0">
                <a:solidFill>
                  <a:srgbClr val="FFC000"/>
                </a:solidFill>
                <a:latin typeface="Constantia" pitchFamily="18" charset="0"/>
                <a:ea typeface="+mj-ea"/>
                <a:cs typeface="+mj-cs"/>
              </a:rPr>
              <a:t>Chuyển tiếp P-N</a:t>
            </a:r>
            <a:endParaRPr lang="en-US" sz="4400" b="1" dirty="0">
              <a:solidFill>
                <a:srgbClr val="FFC000"/>
              </a:solidFill>
              <a:latin typeface="Constantia" pitchFamily="18" charset="0"/>
              <a:ea typeface="+mj-ea"/>
              <a:cs typeface="+mj-cs"/>
            </a:endParaRPr>
          </a:p>
        </p:txBody>
      </p:sp>
      <p:sp>
        <p:nvSpPr>
          <p:cNvPr id="26631" name="Slide Number Placeholder 10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04865B4-BDF2-4D32-8EC2-5D5515F6C7AE}" type="slidenum">
              <a:rPr lang="en-US" smtClean="0"/>
              <a:pPr eaLnBrk="1" hangingPunct="1"/>
              <a:t>31</a:t>
            </a:fld>
            <a:endParaRPr lang="en-US" smtClean="0"/>
          </a:p>
        </p:txBody>
      </p:sp>
      <p:sp>
        <p:nvSpPr>
          <p:cNvPr id="5" name="TextBox 4"/>
          <p:cNvSpPr txBox="1"/>
          <p:nvPr/>
        </p:nvSpPr>
        <p:spPr>
          <a:xfrm>
            <a:off x="609600" y="1401650"/>
            <a:ext cx="7924800" cy="978729"/>
          </a:xfrm>
          <a:prstGeom prst="rect">
            <a:avLst/>
          </a:prstGeom>
          <a:noFill/>
        </p:spPr>
        <p:txBody>
          <a:bodyPr wrap="square" rtlCol="0">
            <a:spAutoFit/>
          </a:bodyPr>
          <a:lstStyle/>
          <a:p>
            <a:pPr marL="342900" indent="-342900">
              <a:lnSpc>
                <a:spcPct val="120000"/>
              </a:lnSpc>
              <a:buFont typeface="Wingdings" pitchFamily="2" charset="2"/>
              <a:buChar char="Ø"/>
            </a:pPr>
            <a:r>
              <a:rPr lang="en-US" sz="2400" smtClean="0">
                <a:solidFill>
                  <a:schemeClr val="tx2">
                    <a:lumMod val="50000"/>
                  </a:schemeClr>
                </a:solidFill>
                <a:latin typeface="Constantia" pitchFamily="18" charset="0"/>
              </a:rPr>
              <a:t>Cho 2 tinh thể bán dẫn: 1 loại P và 1 loại N tiếp xúc công nghệ với nhau, hình thành nên chuyển tiếp. </a:t>
            </a:r>
            <a:endParaRPr lang="en-US" sz="2400">
              <a:solidFill>
                <a:schemeClr val="tx2">
                  <a:lumMod val="50000"/>
                </a:schemeClr>
              </a:solidFill>
              <a:latin typeface="Constantia" pitchFamily="18" charset="0"/>
            </a:endParaRPr>
          </a:p>
        </p:txBody>
      </p:sp>
      <p:grpSp>
        <p:nvGrpSpPr>
          <p:cNvPr id="2" name="Group 1"/>
          <p:cNvGrpSpPr/>
          <p:nvPr/>
        </p:nvGrpSpPr>
        <p:grpSpPr>
          <a:xfrm>
            <a:off x="1382713" y="2948215"/>
            <a:ext cx="5992812" cy="2960915"/>
            <a:chOff x="1382713" y="2948215"/>
            <a:chExt cx="5992812" cy="2960915"/>
          </a:xfrm>
        </p:grpSpPr>
        <p:grpSp>
          <p:nvGrpSpPr>
            <p:cNvPr id="26659" name="Group 103"/>
            <p:cNvGrpSpPr>
              <a:grpSpLocks/>
            </p:cNvGrpSpPr>
            <p:nvPr/>
          </p:nvGrpSpPr>
          <p:grpSpPr bwMode="auto">
            <a:xfrm>
              <a:off x="3058568" y="2948215"/>
              <a:ext cx="2960688" cy="950913"/>
              <a:chOff x="2056" y="767"/>
              <a:chExt cx="1865" cy="599"/>
            </a:xfrm>
          </p:grpSpPr>
          <p:sp>
            <p:nvSpPr>
              <p:cNvPr id="26636" name="AutoShape 104" descr="60%"/>
              <p:cNvSpPr>
                <a:spLocks noChangeArrowheads="1"/>
              </p:cNvSpPr>
              <p:nvPr/>
            </p:nvSpPr>
            <p:spPr bwMode="auto">
              <a:xfrm>
                <a:off x="2775" y="1056"/>
                <a:ext cx="228" cy="310"/>
              </a:xfrm>
              <a:prstGeom prst="downArrow">
                <a:avLst>
                  <a:gd name="adj1" fmla="val 50000"/>
                  <a:gd name="adj2" fmla="val 33991"/>
                </a:avLst>
              </a:prstGeom>
              <a:pattFill prst="pct60">
                <a:fgClr>
                  <a:srgbClr val="FF9966"/>
                </a:fgClr>
                <a:bgClr>
                  <a:srgbClr val="FFFFFF"/>
                </a:bgClr>
              </a:pattFill>
              <a:ln w="9525">
                <a:solidFill>
                  <a:schemeClr val="tx1"/>
                </a:solidFill>
                <a:miter lim="800000"/>
                <a:headEnd/>
                <a:tailEnd/>
              </a:ln>
            </p:spPr>
            <p:txBody>
              <a:bodyPr wrap="none" anchor="ctr"/>
              <a:lstStyle/>
              <a:p>
                <a:endParaRPr lang="vi-VN"/>
              </a:p>
            </p:txBody>
          </p:sp>
          <p:sp>
            <p:nvSpPr>
              <p:cNvPr id="61454" name="Text Box 105"/>
              <p:cNvSpPr txBox="1">
                <a:spLocks noChangeArrowheads="1"/>
              </p:cNvSpPr>
              <p:nvPr/>
            </p:nvSpPr>
            <p:spPr bwMode="auto">
              <a:xfrm>
                <a:off x="2056" y="767"/>
                <a:ext cx="1865" cy="330"/>
              </a:xfrm>
              <a:prstGeom prst="rect">
                <a:avLst/>
              </a:prstGeom>
              <a:noFill/>
              <a:ln w="9525">
                <a:noFill/>
                <a:miter lim="800000"/>
                <a:headEnd/>
                <a:tailEnd/>
              </a:ln>
            </p:spPr>
            <p:txBody>
              <a:bodyPr wrap="none" anchor="ctr">
                <a:spAutoFit/>
              </a:bodyPr>
              <a:lstStyle/>
              <a:p>
                <a:pPr algn="ctr" eaLnBrk="0" hangingPunct="0">
                  <a:defRPr/>
                </a:pPr>
                <a:r>
                  <a:rPr lang="en-US" sz="2800" b="1" dirty="0" err="1">
                    <a:solidFill>
                      <a:srgbClr val="C00000"/>
                    </a:solidFill>
                    <a:latin typeface="Constantia" pitchFamily="18" charset="0"/>
                  </a:rPr>
                  <a:t>Chuyển</a:t>
                </a:r>
                <a:r>
                  <a:rPr lang="en-US" sz="2800" b="1" dirty="0">
                    <a:solidFill>
                      <a:srgbClr val="C00000"/>
                    </a:solidFill>
                    <a:latin typeface="Constantia" pitchFamily="18" charset="0"/>
                  </a:rPr>
                  <a:t> </a:t>
                </a:r>
                <a:r>
                  <a:rPr lang="en-US" sz="2800" b="1" dirty="0" err="1">
                    <a:solidFill>
                      <a:srgbClr val="C00000"/>
                    </a:solidFill>
                    <a:latin typeface="Constantia" pitchFamily="18" charset="0"/>
                  </a:rPr>
                  <a:t>tiếp</a:t>
                </a:r>
                <a:r>
                  <a:rPr lang="en-US" sz="2800" b="1" dirty="0">
                    <a:solidFill>
                      <a:srgbClr val="C00000"/>
                    </a:solidFill>
                    <a:latin typeface="Constantia" pitchFamily="18" charset="0"/>
                  </a:rPr>
                  <a:t> P-N</a:t>
                </a:r>
                <a:endParaRPr lang="en-US" b="1" dirty="0">
                  <a:solidFill>
                    <a:srgbClr val="C00000"/>
                  </a:solidFill>
                  <a:latin typeface="Constantia" pitchFamily="18" charset="0"/>
                </a:endParaRPr>
              </a:p>
            </p:txBody>
          </p:sp>
        </p:grpSp>
        <p:sp>
          <p:nvSpPr>
            <p:cNvPr id="26634" name="Text Box 107"/>
            <p:cNvSpPr txBox="1">
              <a:spLocks noChangeArrowheads="1"/>
            </p:cNvSpPr>
            <p:nvPr/>
          </p:nvSpPr>
          <p:spPr bwMode="auto">
            <a:xfrm>
              <a:off x="3018790" y="3361192"/>
              <a:ext cx="463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600" b="1">
                  <a:solidFill>
                    <a:srgbClr val="CC0000"/>
                  </a:solidFill>
                  <a:latin typeface="Times New Roman" pitchFamily="18" charset="0"/>
                </a:rPr>
                <a:t>P</a:t>
              </a:r>
            </a:p>
          </p:txBody>
        </p:sp>
        <p:grpSp>
          <p:nvGrpSpPr>
            <p:cNvPr id="107" name="Group 105"/>
            <p:cNvGrpSpPr>
              <a:grpSpLocks/>
            </p:cNvGrpSpPr>
            <p:nvPr/>
          </p:nvGrpSpPr>
          <p:grpSpPr bwMode="auto">
            <a:xfrm>
              <a:off x="1382713" y="4002542"/>
              <a:ext cx="5992812" cy="1906588"/>
              <a:chOff x="1354138" y="2971800"/>
              <a:chExt cx="5992812" cy="1906588"/>
            </a:xfrm>
          </p:grpSpPr>
          <p:grpSp>
            <p:nvGrpSpPr>
              <p:cNvPr id="108" name="Group 2"/>
              <p:cNvGrpSpPr>
                <a:grpSpLocks/>
              </p:cNvGrpSpPr>
              <p:nvPr/>
            </p:nvGrpSpPr>
            <p:grpSpPr bwMode="auto">
              <a:xfrm>
                <a:off x="3673475" y="3686175"/>
                <a:ext cx="609600" cy="609600"/>
                <a:chOff x="2304" y="1008"/>
                <a:chExt cx="240" cy="240"/>
              </a:xfrm>
            </p:grpSpPr>
            <p:sp>
              <p:nvSpPr>
                <p:cNvPr id="196" name="Oval 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97" name="Group 4"/>
                <p:cNvGrpSpPr>
                  <a:grpSpLocks/>
                </p:cNvGrpSpPr>
                <p:nvPr/>
              </p:nvGrpSpPr>
              <p:grpSpPr bwMode="auto">
                <a:xfrm>
                  <a:off x="2352" y="1056"/>
                  <a:ext cx="144" cy="144"/>
                  <a:chOff x="2352" y="480"/>
                  <a:chExt cx="144" cy="144"/>
                </a:xfrm>
              </p:grpSpPr>
              <p:sp>
                <p:nvSpPr>
                  <p:cNvPr id="198" name="Rectangle 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99" name="Rectangle 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109" name="Rectangle 7"/>
              <p:cNvSpPr>
                <a:spLocks noChangeArrowheads="1"/>
              </p:cNvSpPr>
              <p:nvPr/>
            </p:nvSpPr>
            <p:spPr bwMode="auto">
              <a:xfrm>
                <a:off x="2116138" y="2973388"/>
                <a:ext cx="4452937" cy="1905000"/>
              </a:xfrm>
              <a:prstGeom prst="rect">
                <a:avLst/>
              </a:prstGeom>
              <a:gradFill rotWithShape="0">
                <a:gsLst>
                  <a:gs pos="0">
                    <a:srgbClr val="595959"/>
                  </a:gs>
                  <a:gs pos="50000">
                    <a:srgbClr val="C0C0C0"/>
                  </a:gs>
                  <a:gs pos="100000">
                    <a:srgbClr val="5959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nvGrpSpPr>
              <p:cNvPr id="110" name="Group 8"/>
              <p:cNvGrpSpPr>
                <a:grpSpLocks/>
              </p:cNvGrpSpPr>
              <p:nvPr/>
            </p:nvGrpSpPr>
            <p:grpSpPr bwMode="auto">
              <a:xfrm>
                <a:off x="5776913" y="3703638"/>
                <a:ext cx="585787" cy="609600"/>
                <a:chOff x="1824" y="864"/>
                <a:chExt cx="240" cy="240"/>
              </a:xfrm>
            </p:grpSpPr>
            <p:sp>
              <p:nvSpPr>
                <p:cNvPr id="194" name="Oval 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95" name="Rectangle 1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1" name="Group 11"/>
              <p:cNvGrpSpPr>
                <a:grpSpLocks/>
              </p:cNvGrpSpPr>
              <p:nvPr/>
            </p:nvGrpSpPr>
            <p:grpSpPr bwMode="auto">
              <a:xfrm>
                <a:off x="5221288" y="2971800"/>
                <a:ext cx="585787" cy="609600"/>
                <a:chOff x="1824" y="864"/>
                <a:chExt cx="240" cy="240"/>
              </a:xfrm>
            </p:grpSpPr>
            <p:sp>
              <p:nvSpPr>
                <p:cNvPr id="192" name="Oval 1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93" name="Rectangle 1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2" name="Group 14"/>
              <p:cNvGrpSpPr>
                <a:grpSpLocks/>
              </p:cNvGrpSpPr>
              <p:nvPr/>
            </p:nvGrpSpPr>
            <p:grpSpPr bwMode="auto">
              <a:xfrm>
                <a:off x="5467350" y="4175125"/>
                <a:ext cx="585788" cy="609600"/>
                <a:chOff x="1824" y="864"/>
                <a:chExt cx="240" cy="240"/>
              </a:xfrm>
            </p:grpSpPr>
            <p:sp>
              <p:nvSpPr>
                <p:cNvPr id="190" name="Oval 1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91" name="Rectangle 1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3" name="Group 17"/>
              <p:cNvGrpSpPr>
                <a:grpSpLocks/>
              </p:cNvGrpSpPr>
              <p:nvPr/>
            </p:nvGrpSpPr>
            <p:grpSpPr bwMode="auto">
              <a:xfrm>
                <a:off x="5221288" y="3505200"/>
                <a:ext cx="585787" cy="609600"/>
                <a:chOff x="1824" y="864"/>
                <a:chExt cx="240" cy="240"/>
              </a:xfrm>
            </p:grpSpPr>
            <p:sp>
              <p:nvSpPr>
                <p:cNvPr id="188" name="Oval 1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9" name="Rectangle 1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4" name="Group 20"/>
              <p:cNvGrpSpPr>
                <a:grpSpLocks/>
              </p:cNvGrpSpPr>
              <p:nvPr/>
            </p:nvGrpSpPr>
            <p:grpSpPr bwMode="auto">
              <a:xfrm>
                <a:off x="4629150" y="3140075"/>
                <a:ext cx="585788" cy="609600"/>
                <a:chOff x="1824" y="864"/>
                <a:chExt cx="240" cy="240"/>
              </a:xfrm>
            </p:grpSpPr>
            <p:sp>
              <p:nvSpPr>
                <p:cNvPr id="186" name="Oval 2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7" name="Rectangle 2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5" name="Group 23"/>
              <p:cNvGrpSpPr>
                <a:grpSpLocks/>
              </p:cNvGrpSpPr>
              <p:nvPr/>
            </p:nvGrpSpPr>
            <p:grpSpPr bwMode="auto">
              <a:xfrm>
                <a:off x="4629150" y="4191000"/>
                <a:ext cx="585788" cy="609600"/>
                <a:chOff x="1824" y="864"/>
                <a:chExt cx="240" cy="240"/>
              </a:xfrm>
            </p:grpSpPr>
            <p:sp>
              <p:nvSpPr>
                <p:cNvPr id="184" name="Oval 2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5" name="Rectangle 2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6" name="Group 26"/>
              <p:cNvGrpSpPr>
                <a:grpSpLocks/>
              </p:cNvGrpSpPr>
              <p:nvPr/>
            </p:nvGrpSpPr>
            <p:grpSpPr bwMode="auto">
              <a:xfrm>
                <a:off x="5907088" y="3048000"/>
                <a:ext cx="585787" cy="609600"/>
                <a:chOff x="1824" y="864"/>
                <a:chExt cx="240" cy="240"/>
              </a:xfrm>
            </p:grpSpPr>
            <p:sp>
              <p:nvSpPr>
                <p:cNvPr id="182" name="Oval 27"/>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3" name="Rectangle 28"/>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17" name="Group 29"/>
              <p:cNvGrpSpPr>
                <a:grpSpLocks/>
              </p:cNvGrpSpPr>
              <p:nvPr/>
            </p:nvGrpSpPr>
            <p:grpSpPr bwMode="auto">
              <a:xfrm>
                <a:off x="5894388" y="4178300"/>
                <a:ext cx="585787" cy="609600"/>
                <a:chOff x="1824" y="864"/>
                <a:chExt cx="240" cy="240"/>
              </a:xfrm>
            </p:grpSpPr>
            <p:sp>
              <p:nvSpPr>
                <p:cNvPr id="180" name="Oval 3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1" name="Rectangle 3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sp>
            <p:nvSpPr>
              <p:cNvPr id="118" name="Rectangle 32"/>
              <p:cNvSpPr>
                <a:spLocks noChangeArrowheads="1"/>
              </p:cNvSpPr>
              <p:nvPr/>
            </p:nvSpPr>
            <p:spPr bwMode="auto">
              <a:xfrm>
                <a:off x="2133600" y="2971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119" name="Rectangle 33"/>
              <p:cNvSpPr>
                <a:spLocks noChangeArrowheads="1"/>
              </p:cNvSpPr>
              <p:nvPr/>
            </p:nvSpPr>
            <p:spPr bwMode="auto">
              <a:xfrm>
                <a:off x="4343400" y="2971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120" name="Line 34"/>
              <p:cNvSpPr>
                <a:spLocks noChangeShapeType="1"/>
              </p:cNvSpPr>
              <p:nvPr/>
            </p:nvSpPr>
            <p:spPr bwMode="auto">
              <a:xfrm>
                <a:off x="1354138" y="3963988"/>
                <a:ext cx="7810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 name="Line 35"/>
              <p:cNvSpPr>
                <a:spLocks noChangeShapeType="1"/>
              </p:cNvSpPr>
              <p:nvPr/>
            </p:nvSpPr>
            <p:spPr bwMode="auto">
              <a:xfrm flipH="1">
                <a:off x="6569075" y="3933825"/>
                <a:ext cx="7778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36"/>
              <p:cNvSpPr>
                <a:spLocks noChangeShapeType="1"/>
              </p:cNvSpPr>
              <p:nvPr/>
            </p:nvSpPr>
            <p:spPr bwMode="auto">
              <a:xfrm>
                <a:off x="2116138" y="2973388"/>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 name="Line 37"/>
              <p:cNvSpPr>
                <a:spLocks noChangeShapeType="1"/>
              </p:cNvSpPr>
              <p:nvPr/>
            </p:nvSpPr>
            <p:spPr bwMode="auto">
              <a:xfrm>
                <a:off x="6569075" y="2971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24" name="Group 38"/>
              <p:cNvGrpSpPr>
                <a:grpSpLocks/>
              </p:cNvGrpSpPr>
              <p:nvPr/>
            </p:nvGrpSpPr>
            <p:grpSpPr bwMode="auto">
              <a:xfrm>
                <a:off x="5010150" y="3992563"/>
                <a:ext cx="585788" cy="609600"/>
                <a:chOff x="1824" y="864"/>
                <a:chExt cx="240" cy="240"/>
              </a:xfrm>
            </p:grpSpPr>
            <p:sp>
              <p:nvSpPr>
                <p:cNvPr id="178" name="Oval 3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79" name="Rectangle 4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25" name="Group 41"/>
              <p:cNvGrpSpPr>
                <a:grpSpLocks/>
              </p:cNvGrpSpPr>
              <p:nvPr/>
            </p:nvGrpSpPr>
            <p:grpSpPr bwMode="auto">
              <a:xfrm>
                <a:off x="4511675" y="3657600"/>
                <a:ext cx="585788" cy="609600"/>
                <a:chOff x="1824" y="864"/>
                <a:chExt cx="240" cy="240"/>
              </a:xfrm>
            </p:grpSpPr>
            <p:sp>
              <p:nvSpPr>
                <p:cNvPr id="176" name="Oval 4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77" name="Rectangle 4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26" name="Group 44"/>
              <p:cNvGrpSpPr>
                <a:grpSpLocks/>
              </p:cNvGrpSpPr>
              <p:nvPr/>
            </p:nvGrpSpPr>
            <p:grpSpPr bwMode="auto">
              <a:xfrm>
                <a:off x="2587625" y="3078163"/>
                <a:ext cx="609600" cy="609600"/>
                <a:chOff x="2304" y="1008"/>
                <a:chExt cx="240" cy="240"/>
              </a:xfrm>
            </p:grpSpPr>
            <p:sp>
              <p:nvSpPr>
                <p:cNvPr id="172" name="Oval 45"/>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73" name="Group 46"/>
                <p:cNvGrpSpPr>
                  <a:grpSpLocks/>
                </p:cNvGrpSpPr>
                <p:nvPr/>
              </p:nvGrpSpPr>
              <p:grpSpPr bwMode="auto">
                <a:xfrm>
                  <a:off x="2352" y="1056"/>
                  <a:ext cx="144" cy="144"/>
                  <a:chOff x="2352" y="480"/>
                  <a:chExt cx="144" cy="144"/>
                </a:xfrm>
              </p:grpSpPr>
              <p:sp>
                <p:nvSpPr>
                  <p:cNvPr id="174" name="Rectangle 47"/>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75" name="Rectangle 48"/>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27" name="Group 49"/>
              <p:cNvGrpSpPr>
                <a:grpSpLocks/>
              </p:cNvGrpSpPr>
              <p:nvPr/>
            </p:nvGrpSpPr>
            <p:grpSpPr bwMode="auto">
              <a:xfrm>
                <a:off x="2133600" y="3079750"/>
                <a:ext cx="609600" cy="609600"/>
                <a:chOff x="2304" y="1008"/>
                <a:chExt cx="240" cy="240"/>
              </a:xfrm>
            </p:grpSpPr>
            <p:sp>
              <p:nvSpPr>
                <p:cNvPr id="168" name="Oval 50"/>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69" name="Group 51"/>
                <p:cNvGrpSpPr>
                  <a:grpSpLocks/>
                </p:cNvGrpSpPr>
                <p:nvPr/>
              </p:nvGrpSpPr>
              <p:grpSpPr bwMode="auto">
                <a:xfrm>
                  <a:off x="2352" y="1056"/>
                  <a:ext cx="144" cy="144"/>
                  <a:chOff x="2352" y="480"/>
                  <a:chExt cx="144" cy="144"/>
                </a:xfrm>
              </p:grpSpPr>
              <p:sp>
                <p:nvSpPr>
                  <p:cNvPr id="170" name="Rectangle 52"/>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71" name="Rectangle 53"/>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28" name="Group 54"/>
              <p:cNvGrpSpPr>
                <a:grpSpLocks/>
              </p:cNvGrpSpPr>
              <p:nvPr/>
            </p:nvGrpSpPr>
            <p:grpSpPr bwMode="auto">
              <a:xfrm>
                <a:off x="3533775" y="3081338"/>
                <a:ext cx="609600" cy="609600"/>
                <a:chOff x="2304" y="1008"/>
                <a:chExt cx="240" cy="240"/>
              </a:xfrm>
            </p:grpSpPr>
            <p:sp>
              <p:nvSpPr>
                <p:cNvPr id="164" name="Oval 55"/>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65" name="Group 56"/>
                <p:cNvGrpSpPr>
                  <a:grpSpLocks/>
                </p:cNvGrpSpPr>
                <p:nvPr/>
              </p:nvGrpSpPr>
              <p:grpSpPr bwMode="auto">
                <a:xfrm>
                  <a:off x="2352" y="1056"/>
                  <a:ext cx="144" cy="144"/>
                  <a:chOff x="2352" y="480"/>
                  <a:chExt cx="144" cy="144"/>
                </a:xfrm>
              </p:grpSpPr>
              <p:sp>
                <p:nvSpPr>
                  <p:cNvPr id="166" name="Rectangle 57"/>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67" name="Rectangle 58"/>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29" name="Group 59"/>
              <p:cNvGrpSpPr>
                <a:grpSpLocks/>
              </p:cNvGrpSpPr>
              <p:nvPr/>
            </p:nvGrpSpPr>
            <p:grpSpPr bwMode="auto">
              <a:xfrm>
                <a:off x="2133600" y="4175125"/>
                <a:ext cx="609600" cy="609600"/>
                <a:chOff x="2304" y="1008"/>
                <a:chExt cx="240" cy="240"/>
              </a:xfrm>
            </p:grpSpPr>
            <p:sp>
              <p:nvSpPr>
                <p:cNvPr id="160" name="Oval 60"/>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61" name="Group 61"/>
                <p:cNvGrpSpPr>
                  <a:grpSpLocks/>
                </p:cNvGrpSpPr>
                <p:nvPr/>
              </p:nvGrpSpPr>
              <p:grpSpPr bwMode="auto">
                <a:xfrm>
                  <a:off x="2352" y="1056"/>
                  <a:ext cx="144" cy="144"/>
                  <a:chOff x="2352" y="480"/>
                  <a:chExt cx="144" cy="144"/>
                </a:xfrm>
              </p:grpSpPr>
              <p:sp>
                <p:nvSpPr>
                  <p:cNvPr id="162" name="Rectangle 62"/>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63" name="Rectangle 63"/>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30" name="Group 64"/>
              <p:cNvGrpSpPr>
                <a:grpSpLocks/>
              </p:cNvGrpSpPr>
              <p:nvPr/>
            </p:nvGrpSpPr>
            <p:grpSpPr bwMode="auto">
              <a:xfrm>
                <a:off x="2435225" y="3657600"/>
                <a:ext cx="609600" cy="609600"/>
                <a:chOff x="2304" y="1008"/>
                <a:chExt cx="240" cy="240"/>
              </a:xfrm>
            </p:grpSpPr>
            <p:sp>
              <p:nvSpPr>
                <p:cNvPr id="156" name="Oval 65"/>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57" name="Group 66"/>
                <p:cNvGrpSpPr>
                  <a:grpSpLocks/>
                </p:cNvGrpSpPr>
                <p:nvPr/>
              </p:nvGrpSpPr>
              <p:grpSpPr bwMode="auto">
                <a:xfrm>
                  <a:off x="2352" y="1056"/>
                  <a:ext cx="144" cy="144"/>
                  <a:chOff x="2352" y="480"/>
                  <a:chExt cx="144" cy="144"/>
                </a:xfrm>
              </p:grpSpPr>
              <p:sp>
                <p:nvSpPr>
                  <p:cNvPr id="158" name="Rectangle 67"/>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59" name="Rectangle 68"/>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31" name="Group 69"/>
              <p:cNvGrpSpPr>
                <a:grpSpLocks/>
              </p:cNvGrpSpPr>
              <p:nvPr/>
            </p:nvGrpSpPr>
            <p:grpSpPr bwMode="auto">
              <a:xfrm>
                <a:off x="3063875" y="4175125"/>
                <a:ext cx="609600" cy="609600"/>
                <a:chOff x="2304" y="1008"/>
                <a:chExt cx="240" cy="240"/>
              </a:xfrm>
            </p:grpSpPr>
            <p:sp>
              <p:nvSpPr>
                <p:cNvPr id="152" name="Oval 70"/>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53" name="Group 71"/>
                <p:cNvGrpSpPr>
                  <a:grpSpLocks/>
                </p:cNvGrpSpPr>
                <p:nvPr/>
              </p:nvGrpSpPr>
              <p:grpSpPr bwMode="auto">
                <a:xfrm>
                  <a:off x="2352" y="1056"/>
                  <a:ext cx="144" cy="144"/>
                  <a:chOff x="2352" y="480"/>
                  <a:chExt cx="144" cy="144"/>
                </a:xfrm>
              </p:grpSpPr>
              <p:sp>
                <p:nvSpPr>
                  <p:cNvPr id="154" name="Rectangle 72"/>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55" name="Rectangle 73"/>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32" name="Group 74"/>
              <p:cNvGrpSpPr>
                <a:grpSpLocks/>
              </p:cNvGrpSpPr>
              <p:nvPr/>
            </p:nvGrpSpPr>
            <p:grpSpPr bwMode="auto">
              <a:xfrm>
                <a:off x="2955925" y="3216275"/>
                <a:ext cx="609600" cy="609600"/>
                <a:chOff x="2304" y="1008"/>
                <a:chExt cx="240" cy="240"/>
              </a:xfrm>
            </p:grpSpPr>
            <p:sp>
              <p:nvSpPr>
                <p:cNvPr id="148" name="Oval 75"/>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49" name="Group 76"/>
                <p:cNvGrpSpPr>
                  <a:grpSpLocks/>
                </p:cNvGrpSpPr>
                <p:nvPr/>
              </p:nvGrpSpPr>
              <p:grpSpPr bwMode="auto">
                <a:xfrm>
                  <a:off x="2352" y="1056"/>
                  <a:ext cx="144" cy="144"/>
                  <a:chOff x="2352" y="480"/>
                  <a:chExt cx="144" cy="144"/>
                </a:xfrm>
              </p:grpSpPr>
              <p:sp>
                <p:nvSpPr>
                  <p:cNvPr id="150" name="Rectangle 77"/>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51" name="Rectangle 78"/>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33" name="Group 79"/>
              <p:cNvGrpSpPr>
                <a:grpSpLocks/>
              </p:cNvGrpSpPr>
              <p:nvPr/>
            </p:nvGrpSpPr>
            <p:grpSpPr bwMode="auto">
              <a:xfrm>
                <a:off x="3565525" y="4056063"/>
                <a:ext cx="609600" cy="609600"/>
                <a:chOff x="2304" y="1008"/>
                <a:chExt cx="240" cy="240"/>
              </a:xfrm>
            </p:grpSpPr>
            <p:sp>
              <p:nvSpPr>
                <p:cNvPr id="144" name="Oval 80"/>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45" name="Group 81"/>
                <p:cNvGrpSpPr>
                  <a:grpSpLocks/>
                </p:cNvGrpSpPr>
                <p:nvPr/>
              </p:nvGrpSpPr>
              <p:grpSpPr bwMode="auto">
                <a:xfrm>
                  <a:off x="2352" y="1056"/>
                  <a:ext cx="144" cy="144"/>
                  <a:chOff x="2352" y="480"/>
                  <a:chExt cx="144" cy="144"/>
                </a:xfrm>
              </p:grpSpPr>
              <p:sp>
                <p:nvSpPr>
                  <p:cNvPr id="146" name="Rectangle 82"/>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47" name="Rectangle 83"/>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34" name="Group 84"/>
              <p:cNvGrpSpPr>
                <a:grpSpLocks/>
              </p:cNvGrpSpPr>
              <p:nvPr/>
            </p:nvGrpSpPr>
            <p:grpSpPr bwMode="auto">
              <a:xfrm>
                <a:off x="2922588" y="3870325"/>
                <a:ext cx="609600" cy="609600"/>
                <a:chOff x="2304" y="1008"/>
                <a:chExt cx="240" cy="240"/>
              </a:xfrm>
            </p:grpSpPr>
            <p:sp>
              <p:nvSpPr>
                <p:cNvPr id="140" name="Oval 85"/>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41" name="Group 86"/>
                <p:cNvGrpSpPr>
                  <a:grpSpLocks/>
                </p:cNvGrpSpPr>
                <p:nvPr/>
              </p:nvGrpSpPr>
              <p:grpSpPr bwMode="auto">
                <a:xfrm>
                  <a:off x="2352" y="1056"/>
                  <a:ext cx="144" cy="144"/>
                  <a:chOff x="2352" y="480"/>
                  <a:chExt cx="144" cy="144"/>
                </a:xfrm>
              </p:grpSpPr>
              <p:sp>
                <p:nvSpPr>
                  <p:cNvPr id="142" name="Rectangle 87"/>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43" name="Rectangle 88"/>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35" name="Group 89"/>
              <p:cNvGrpSpPr>
                <a:grpSpLocks/>
              </p:cNvGrpSpPr>
              <p:nvPr/>
            </p:nvGrpSpPr>
            <p:grpSpPr bwMode="auto">
              <a:xfrm>
                <a:off x="3565525" y="3441700"/>
                <a:ext cx="609600" cy="609600"/>
                <a:chOff x="2304" y="1008"/>
                <a:chExt cx="240" cy="240"/>
              </a:xfrm>
            </p:grpSpPr>
            <p:sp>
              <p:nvSpPr>
                <p:cNvPr id="136" name="Oval 90"/>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37" name="Group 91"/>
                <p:cNvGrpSpPr>
                  <a:grpSpLocks/>
                </p:cNvGrpSpPr>
                <p:nvPr/>
              </p:nvGrpSpPr>
              <p:grpSpPr bwMode="auto">
                <a:xfrm>
                  <a:off x="2352" y="1056"/>
                  <a:ext cx="144" cy="144"/>
                  <a:chOff x="2352" y="480"/>
                  <a:chExt cx="144" cy="144"/>
                </a:xfrm>
              </p:grpSpPr>
              <p:sp>
                <p:nvSpPr>
                  <p:cNvPr id="138" name="Rectangle 92"/>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39" name="Rectangle 93"/>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sp>
          <p:nvSpPr>
            <p:cNvPr id="203" name="Text Box 110"/>
            <p:cNvSpPr txBox="1">
              <a:spLocks noChangeArrowheads="1"/>
            </p:cNvSpPr>
            <p:nvPr/>
          </p:nvSpPr>
          <p:spPr bwMode="auto">
            <a:xfrm>
              <a:off x="5304745" y="333239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600" b="1">
                  <a:solidFill>
                    <a:srgbClr val="C00000"/>
                  </a:solidFill>
                  <a:latin typeface="Times New Roman" pitchFamily="18" charset="0"/>
                </a:rPr>
                <a:t>N</a:t>
              </a:r>
            </a:p>
          </p:txBody>
        </p:sp>
      </p:grpSp>
    </p:spTree>
    <p:extLst>
      <p:ext uri="{BB962C8B-B14F-4D97-AF65-F5344CB8AC3E}">
        <p14:creationId xmlns:p14="http://schemas.microsoft.com/office/powerpoint/2010/main" val="284735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154"/>
          <p:cNvSpPr>
            <a:spLocks noChangeShapeType="1"/>
          </p:cNvSpPr>
          <p:nvPr/>
        </p:nvSpPr>
        <p:spPr bwMode="auto">
          <a:xfrm>
            <a:off x="1685925" y="4314825"/>
            <a:ext cx="73183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1" name="Line 158"/>
          <p:cNvSpPr>
            <a:spLocks noChangeShapeType="1"/>
          </p:cNvSpPr>
          <p:nvPr/>
        </p:nvSpPr>
        <p:spPr bwMode="auto">
          <a:xfrm flipH="1">
            <a:off x="6858000" y="4314825"/>
            <a:ext cx="7778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2" name="Date Placeholder 16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t>8/2010</a:t>
            </a:r>
          </a:p>
        </p:txBody>
      </p:sp>
      <p:sp>
        <p:nvSpPr>
          <p:cNvPr id="27653" name="Slide Number Placeholder 16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329E61C-3ED9-4B1F-857E-6933DA99123B}" type="slidenum">
              <a:rPr lang="en-US" smtClean="0"/>
              <a:pPr eaLnBrk="1" hangingPunct="1"/>
              <a:t>32</a:t>
            </a:fld>
            <a:endParaRPr lang="en-US" smtClean="0"/>
          </a:p>
        </p:txBody>
      </p:sp>
      <p:grpSp>
        <p:nvGrpSpPr>
          <p:cNvPr id="27654" name="Group 2"/>
          <p:cNvGrpSpPr>
            <a:grpSpLocks/>
          </p:cNvGrpSpPr>
          <p:nvPr/>
        </p:nvGrpSpPr>
        <p:grpSpPr bwMode="auto">
          <a:xfrm>
            <a:off x="3962400" y="4067175"/>
            <a:ext cx="609600" cy="609600"/>
            <a:chOff x="2304" y="1008"/>
            <a:chExt cx="240" cy="240"/>
          </a:xfrm>
        </p:grpSpPr>
        <p:sp>
          <p:nvSpPr>
            <p:cNvPr id="27812" name="Oval 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813" name="Group 167"/>
            <p:cNvGrpSpPr>
              <a:grpSpLocks/>
            </p:cNvGrpSpPr>
            <p:nvPr/>
          </p:nvGrpSpPr>
          <p:grpSpPr bwMode="auto">
            <a:xfrm>
              <a:off x="2352" y="1056"/>
              <a:ext cx="144" cy="144"/>
              <a:chOff x="2352" y="480"/>
              <a:chExt cx="144" cy="144"/>
            </a:xfrm>
          </p:grpSpPr>
          <p:sp>
            <p:nvSpPr>
              <p:cNvPr id="27814" name="Rectangle 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815" name="Rectangle 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27655" name="Oval 7"/>
          <p:cNvSpPr>
            <a:spLocks noChangeArrowheads="1"/>
          </p:cNvSpPr>
          <p:nvPr/>
        </p:nvSpPr>
        <p:spPr bwMode="auto">
          <a:xfrm>
            <a:off x="3924300" y="4035425"/>
            <a:ext cx="682625" cy="6826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vi-VN"/>
          </a:p>
        </p:txBody>
      </p:sp>
      <p:sp>
        <p:nvSpPr>
          <p:cNvPr id="27656" name="Rectangle 8"/>
          <p:cNvSpPr>
            <a:spLocks noChangeArrowheads="1"/>
          </p:cNvSpPr>
          <p:nvPr/>
        </p:nvSpPr>
        <p:spPr bwMode="auto">
          <a:xfrm>
            <a:off x="2446338" y="3359150"/>
            <a:ext cx="4387850" cy="1882775"/>
          </a:xfrm>
          <a:prstGeom prst="rect">
            <a:avLst/>
          </a:prstGeom>
          <a:gradFill rotWithShape="0">
            <a:gsLst>
              <a:gs pos="0">
                <a:srgbClr val="595959"/>
              </a:gs>
              <a:gs pos="50000">
                <a:srgbClr val="C0C0C0"/>
              </a:gs>
              <a:gs pos="100000">
                <a:srgbClr val="5959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nvGrpSpPr>
          <p:cNvPr id="27657" name="Group 9"/>
          <p:cNvGrpSpPr>
            <a:grpSpLocks/>
          </p:cNvGrpSpPr>
          <p:nvPr/>
        </p:nvGrpSpPr>
        <p:grpSpPr bwMode="auto">
          <a:xfrm>
            <a:off x="6272213" y="4311650"/>
            <a:ext cx="585787" cy="609600"/>
            <a:chOff x="1824" y="864"/>
            <a:chExt cx="240" cy="240"/>
          </a:xfrm>
        </p:grpSpPr>
        <p:sp>
          <p:nvSpPr>
            <p:cNvPr id="27810" name="Oval 1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811" name="Rectangle 1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58" name="Group 12"/>
          <p:cNvGrpSpPr>
            <a:grpSpLocks/>
          </p:cNvGrpSpPr>
          <p:nvPr/>
        </p:nvGrpSpPr>
        <p:grpSpPr bwMode="auto">
          <a:xfrm>
            <a:off x="5510213" y="3352800"/>
            <a:ext cx="585787" cy="609600"/>
            <a:chOff x="1824" y="864"/>
            <a:chExt cx="240" cy="240"/>
          </a:xfrm>
        </p:grpSpPr>
        <p:sp>
          <p:nvSpPr>
            <p:cNvPr id="27808" name="Oval 13"/>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809" name="Rectangle 14"/>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59" name="Group 15"/>
          <p:cNvGrpSpPr>
            <a:grpSpLocks/>
          </p:cNvGrpSpPr>
          <p:nvPr/>
        </p:nvGrpSpPr>
        <p:grpSpPr bwMode="auto">
          <a:xfrm>
            <a:off x="5756275" y="4556125"/>
            <a:ext cx="585788" cy="609600"/>
            <a:chOff x="1824" y="864"/>
            <a:chExt cx="240" cy="240"/>
          </a:xfrm>
        </p:grpSpPr>
        <p:sp>
          <p:nvSpPr>
            <p:cNvPr id="27806"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807"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60" name="Group 18"/>
          <p:cNvGrpSpPr>
            <a:grpSpLocks/>
          </p:cNvGrpSpPr>
          <p:nvPr/>
        </p:nvGrpSpPr>
        <p:grpSpPr bwMode="auto">
          <a:xfrm>
            <a:off x="5510213" y="3886200"/>
            <a:ext cx="585787" cy="609600"/>
            <a:chOff x="1824" y="864"/>
            <a:chExt cx="240" cy="240"/>
          </a:xfrm>
        </p:grpSpPr>
        <p:sp>
          <p:nvSpPr>
            <p:cNvPr id="27804" name="Oval 1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805" name="Rectangle 2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61" name="Group 21"/>
          <p:cNvGrpSpPr>
            <a:grpSpLocks/>
          </p:cNvGrpSpPr>
          <p:nvPr/>
        </p:nvGrpSpPr>
        <p:grpSpPr bwMode="auto">
          <a:xfrm>
            <a:off x="5257800" y="3352800"/>
            <a:ext cx="585788" cy="609600"/>
            <a:chOff x="1824" y="864"/>
            <a:chExt cx="240" cy="240"/>
          </a:xfrm>
        </p:grpSpPr>
        <p:sp>
          <p:nvSpPr>
            <p:cNvPr id="27802" name="Oval 2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803" name="Rectangle 2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62" name="Group 24"/>
          <p:cNvGrpSpPr>
            <a:grpSpLocks/>
          </p:cNvGrpSpPr>
          <p:nvPr/>
        </p:nvGrpSpPr>
        <p:grpSpPr bwMode="auto">
          <a:xfrm>
            <a:off x="6065838" y="3948113"/>
            <a:ext cx="585787" cy="609600"/>
            <a:chOff x="1824" y="864"/>
            <a:chExt cx="240" cy="240"/>
          </a:xfrm>
        </p:grpSpPr>
        <p:sp>
          <p:nvSpPr>
            <p:cNvPr id="27800" name="Oval 2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801" name="Rectangle 2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63" name="Group 27"/>
          <p:cNvGrpSpPr>
            <a:grpSpLocks/>
          </p:cNvGrpSpPr>
          <p:nvPr/>
        </p:nvGrpSpPr>
        <p:grpSpPr bwMode="auto">
          <a:xfrm>
            <a:off x="6196013" y="3429000"/>
            <a:ext cx="585787" cy="609600"/>
            <a:chOff x="1824" y="864"/>
            <a:chExt cx="240" cy="240"/>
          </a:xfrm>
        </p:grpSpPr>
        <p:sp>
          <p:nvSpPr>
            <p:cNvPr id="27798"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99"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64" name="Group 30"/>
          <p:cNvGrpSpPr>
            <a:grpSpLocks/>
          </p:cNvGrpSpPr>
          <p:nvPr/>
        </p:nvGrpSpPr>
        <p:grpSpPr bwMode="auto">
          <a:xfrm>
            <a:off x="6183313" y="4559300"/>
            <a:ext cx="585787" cy="609600"/>
            <a:chOff x="1824" y="864"/>
            <a:chExt cx="240" cy="240"/>
          </a:xfrm>
        </p:grpSpPr>
        <p:sp>
          <p:nvSpPr>
            <p:cNvPr id="27796"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97"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65" name="Group 33"/>
          <p:cNvGrpSpPr>
            <a:grpSpLocks/>
          </p:cNvGrpSpPr>
          <p:nvPr/>
        </p:nvGrpSpPr>
        <p:grpSpPr bwMode="auto">
          <a:xfrm>
            <a:off x="2876550" y="3459163"/>
            <a:ext cx="609600" cy="609600"/>
            <a:chOff x="2304" y="1008"/>
            <a:chExt cx="240" cy="240"/>
          </a:xfrm>
        </p:grpSpPr>
        <p:sp>
          <p:nvSpPr>
            <p:cNvPr id="27792" name="Oval 3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93" name="Group 35"/>
            <p:cNvGrpSpPr>
              <a:grpSpLocks/>
            </p:cNvGrpSpPr>
            <p:nvPr/>
          </p:nvGrpSpPr>
          <p:grpSpPr bwMode="auto">
            <a:xfrm>
              <a:off x="2352" y="1056"/>
              <a:ext cx="144" cy="144"/>
              <a:chOff x="2352" y="480"/>
              <a:chExt cx="144" cy="144"/>
            </a:xfrm>
          </p:grpSpPr>
          <p:sp>
            <p:nvSpPr>
              <p:cNvPr id="27794" name="Rectangle 3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95" name="Rectangle 3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66" name="Group 38"/>
          <p:cNvGrpSpPr>
            <a:grpSpLocks/>
          </p:cNvGrpSpPr>
          <p:nvPr/>
        </p:nvGrpSpPr>
        <p:grpSpPr bwMode="auto">
          <a:xfrm>
            <a:off x="2422525" y="3460750"/>
            <a:ext cx="609600" cy="609600"/>
            <a:chOff x="2304" y="1008"/>
            <a:chExt cx="240" cy="240"/>
          </a:xfrm>
        </p:grpSpPr>
        <p:sp>
          <p:nvSpPr>
            <p:cNvPr id="27788"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89" name="Group 40"/>
            <p:cNvGrpSpPr>
              <a:grpSpLocks/>
            </p:cNvGrpSpPr>
            <p:nvPr/>
          </p:nvGrpSpPr>
          <p:grpSpPr bwMode="auto">
            <a:xfrm>
              <a:off x="2352" y="1056"/>
              <a:ext cx="144" cy="144"/>
              <a:chOff x="2352" y="480"/>
              <a:chExt cx="144" cy="144"/>
            </a:xfrm>
          </p:grpSpPr>
          <p:sp>
            <p:nvSpPr>
              <p:cNvPr id="27790"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91"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67" name="Group 43"/>
          <p:cNvGrpSpPr>
            <a:grpSpLocks/>
          </p:cNvGrpSpPr>
          <p:nvPr/>
        </p:nvGrpSpPr>
        <p:grpSpPr bwMode="auto">
          <a:xfrm>
            <a:off x="3429000" y="3459163"/>
            <a:ext cx="609600" cy="609600"/>
            <a:chOff x="2304" y="1008"/>
            <a:chExt cx="240" cy="240"/>
          </a:xfrm>
        </p:grpSpPr>
        <p:sp>
          <p:nvSpPr>
            <p:cNvPr id="27784" name="Oval 4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85" name="Group 45"/>
            <p:cNvGrpSpPr>
              <a:grpSpLocks/>
            </p:cNvGrpSpPr>
            <p:nvPr/>
          </p:nvGrpSpPr>
          <p:grpSpPr bwMode="auto">
            <a:xfrm>
              <a:off x="2352" y="1056"/>
              <a:ext cx="144" cy="144"/>
              <a:chOff x="2352" y="480"/>
              <a:chExt cx="144" cy="144"/>
            </a:xfrm>
          </p:grpSpPr>
          <p:sp>
            <p:nvSpPr>
              <p:cNvPr id="27786" name="Rectangle 4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87" name="Rectangle 4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68" name="Group 48"/>
          <p:cNvGrpSpPr>
            <a:grpSpLocks/>
          </p:cNvGrpSpPr>
          <p:nvPr/>
        </p:nvGrpSpPr>
        <p:grpSpPr bwMode="auto">
          <a:xfrm>
            <a:off x="2422525" y="4556125"/>
            <a:ext cx="609600" cy="609600"/>
            <a:chOff x="2304" y="1008"/>
            <a:chExt cx="240" cy="240"/>
          </a:xfrm>
        </p:grpSpPr>
        <p:sp>
          <p:nvSpPr>
            <p:cNvPr id="27780" name="Oval 4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81" name="Group 50"/>
            <p:cNvGrpSpPr>
              <a:grpSpLocks/>
            </p:cNvGrpSpPr>
            <p:nvPr/>
          </p:nvGrpSpPr>
          <p:grpSpPr bwMode="auto">
            <a:xfrm>
              <a:off x="2352" y="1056"/>
              <a:ext cx="144" cy="144"/>
              <a:chOff x="2352" y="480"/>
              <a:chExt cx="144" cy="144"/>
            </a:xfrm>
          </p:grpSpPr>
          <p:sp>
            <p:nvSpPr>
              <p:cNvPr id="27782" name="Rectangle 5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83" name="Rectangle 5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69" name="Group 53"/>
          <p:cNvGrpSpPr>
            <a:grpSpLocks/>
          </p:cNvGrpSpPr>
          <p:nvPr/>
        </p:nvGrpSpPr>
        <p:grpSpPr bwMode="auto">
          <a:xfrm>
            <a:off x="2481263" y="4192588"/>
            <a:ext cx="609600" cy="609600"/>
            <a:chOff x="2304" y="1008"/>
            <a:chExt cx="240" cy="240"/>
          </a:xfrm>
        </p:grpSpPr>
        <p:sp>
          <p:nvSpPr>
            <p:cNvPr id="27776" name="Oval 5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77" name="Group 55"/>
            <p:cNvGrpSpPr>
              <a:grpSpLocks/>
            </p:cNvGrpSpPr>
            <p:nvPr/>
          </p:nvGrpSpPr>
          <p:grpSpPr bwMode="auto">
            <a:xfrm>
              <a:off x="2352" y="1056"/>
              <a:ext cx="144" cy="144"/>
              <a:chOff x="2352" y="480"/>
              <a:chExt cx="144" cy="144"/>
            </a:xfrm>
          </p:grpSpPr>
          <p:sp>
            <p:nvSpPr>
              <p:cNvPr id="27778" name="Rectangle 5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79" name="Rectangle 5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70" name="Group 58"/>
          <p:cNvGrpSpPr>
            <a:grpSpLocks/>
          </p:cNvGrpSpPr>
          <p:nvPr/>
        </p:nvGrpSpPr>
        <p:grpSpPr bwMode="auto">
          <a:xfrm>
            <a:off x="3352800" y="4556125"/>
            <a:ext cx="609600" cy="609600"/>
            <a:chOff x="2304" y="1008"/>
            <a:chExt cx="240" cy="240"/>
          </a:xfrm>
        </p:grpSpPr>
        <p:sp>
          <p:nvSpPr>
            <p:cNvPr id="27772" name="Oval 5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73" name="Group 60"/>
            <p:cNvGrpSpPr>
              <a:grpSpLocks/>
            </p:cNvGrpSpPr>
            <p:nvPr/>
          </p:nvGrpSpPr>
          <p:grpSpPr bwMode="auto">
            <a:xfrm>
              <a:off x="2352" y="1056"/>
              <a:ext cx="144" cy="144"/>
              <a:chOff x="2352" y="480"/>
              <a:chExt cx="144" cy="144"/>
            </a:xfrm>
          </p:grpSpPr>
          <p:sp>
            <p:nvSpPr>
              <p:cNvPr id="27774" name="Rectangle 6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75" name="Rectangle 6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71" name="Group 63"/>
          <p:cNvGrpSpPr>
            <a:grpSpLocks/>
          </p:cNvGrpSpPr>
          <p:nvPr/>
        </p:nvGrpSpPr>
        <p:grpSpPr bwMode="auto">
          <a:xfrm>
            <a:off x="3213100" y="3827463"/>
            <a:ext cx="609600" cy="609600"/>
            <a:chOff x="2304" y="1008"/>
            <a:chExt cx="240" cy="240"/>
          </a:xfrm>
        </p:grpSpPr>
        <p:sp>
          <p:nvSpPr>
            <p:cNvPr id="27768" name="Oval 6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69" name="Group 65"/>
            <p:cNvGrpSpPr>
              <a:grpSpLocks/>
            </p:cNvGrpSpPr>
            <p:nvPr/>
          </p:nvGrpSpPr>
          <p:grpSpPr bwMode="auto">
            <a:xfrm>
              <a:off x="2352" y="1056"/>
              <a:ext cx="144" cy="144"/>
              <a:chOff x="2352" y="480"/>
              <a:chExt cx="144" cy="144"/>
            </a:xfrm>
          </p:grpSpPr>
          <p:sp>
            <p:nvSpPr>
              <p:cNvPr id="27770" name="Rectangle 6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71" name="Rectangle 6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72" name="Group 68"/>
          <p:cNvGrpSpPr>
            <a:grpSpLocks/>
          </p:cNvGrpSpPr>
          <p:nvPr/>
        </p:nvGrpSpPr>
        <p:grpSpPr bwMode="auto">
          <a:xfrm>
            <a:off x="2667000" y="3946525"/>
            <a:ext cx="609600" cy="609600"/>
            <a:chOff x="2304" y="1008"/>
            <a:chExt cx="240" cy="240"/>
          </a:xfrm>
        </p:grpSpPr>
        <p:sp>
          <p:nvSpPr>
            <p:cNvPr id="27764" name="Oval 6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65" name="Group 70"/>
            <p:cNvGrpSpPr>
              <a:grpSpLocks/>
            </p:cNvGrpSpPr>
            <p:nvPr/>
          </p:nvGrpSpPr>
          <p:grpSpPr bwMode="auto">
            <a:xfrm>
              <a:off x="2352" y="1056"/>
              <a:ext cx="144" cy="144"/>
              <a:chOff x="2352" y="480"/>
              <a:chExt cx="144" cy="144"/>
            </a:xfrm>
          </p:grpSpPr>
          <p:sp>
            <p:nvSpPr>
              <p:cNvPr id="27766" name="Rectangle 7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67" name="Rectangle 7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73" name="Group 73"/>
          <p:cNvGrpSpPr>
            <a:grpSpLocks/>
          </p:cNvGrpSpPr>
          <p:nvPr/>
        </p:nvGrpSpPr>
        <p:grpSpPr bwMode="auto">
          <a:xfrm>
            <a:off x="2968625" y="4557713"/>
            <a:ext cx="609600" cy="609600"/>
            <a:chOff x="2304" y="1008"/>
            <a:chExt cx="240" cy="240"/>
          </a:xfrm>
        </p:grpSpPr>
        <p:sp>
          <p:nvSpPr>
            <p:cNvPr id="27760" name="Oval 7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61" name="Group 75"/>
            <p:cNvGrpSpPr>
              <a:grpSpLocks/>
            </p:cNvGrpSpPr>
            <p:nvPr/>
          </p:nvGrpSpPr>
          <p:grpSpPr bwMode="auto">
            <a:xfrm>
              <a:off x="2352" y="1056"/>
              <a:ext cx="144" cy="144"/>
              <a:chOff x="2352" y="480"/>
              <a:chExt cx="144" cy="144"/>
            </a:xfrm>
          </p:grpSpPr>
          <p:sp>
            <p:nvSpPr>
              <p:cNvPr id="27762" name="Rectangle 7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63" name="Rectangle 7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74" name="Group 78"/>
          <p:cNvGrpSpPr>
            <a:grpSpLocks/>
          </p:cNvGrpSpPr>
          <p:nvPr/>
        </p:nvGrpSpPr>
        <p:grpSpPr bwMode="auto">
          <a:xfrm>
            <a:off x="3244850" y="4070350"/>
            <a:ext cx="609600" cy="609600"/>
            <a:chOff x="2304" y="1008"/>
            <a:chExt cx="240" cy="240"/>
          </a:xfrm>
        </p:grpSpPr>
        <p:sp>
          <p:nvSpPr>
            <p:cNvPr id="27756" name="Oval 7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57" name="Group 80"/>
            <p:cNvGrpSpPr>
              <a:grpSpLocks/>
            </p:cNvGrpSpPr>
            <p:nvPr/>
          </p:nvGrpSpPr>
          <p:grpSpPr bwMode="auto">
            <a:xfrm>
              <a:off x="2352" y="1056"/>
              <a:ext cx="144" cy="144"/>
              <a:chOff x="2352" y="480"/>
              <a:chExt cx="144" cy="144"/>
            </a:xfrm>
          </p:grpSpPr>
          <p:sp>
            <p:nvSpPr>
              <p:cNvPr id="27758" name="Rectangle 8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59" name="Rectangle 8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27675" name="Rectangle 83"/>
          <p:cNvSpPr>
            <a:spLocks noChangeArrowheads="1"/>
          </p:cNvSpPr>
          <p:nvPr/>
        </p:nvSpPr>
        <p:spPr bwMode="auto">
          <a:xfrm>
            <a:off x="2422525" y="3352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27676" name="Rectangle 84"/>
          <p:cNvSpPr>
            <a:spLocks noChangeArrowheads="1"/>
          </p:cNvSpPr>
          <p:nvPr/>
        </p:nvSpPr>
        <p:spPr bwMode="auto">
          <a:xfrm>
            <a:off x="4632325" y="3352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27677" name="Line 87"/>
          <p:cNvSpPr>
            <a:spLocks noChangeShapeType="1"/>
          </p:cNvSpPr>
          <p:nvPr/>
        </p:nvSpPr>
        <p:spPr bwMode="auto">
          <a:xfrm>
            <a:off x="2422525" y="3352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8" name="Line 88"/>
          <p:cNvSpPr>
            <a:spLocks noChangeShapeType="1"/>
          </p:cNvSpPr>
          <p:nvPr/>
        </p:nvSpPr>
        <p:spPr bwMode="auto">
          <a:xfrm>
            <a:off x="6858000" y="3352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679" name="Group 90"/>
          <p:cNvGrpSpPr>
            <a:grpSpLocks/>
          </p:cNvGrpSpPr>
          <p:nvPr/>
        </p:nvGrpSpPr>
        <p:grpSpPr bwMode="auto">
          <a:xfrm>
            <a:off x="5181600" y="4572000"/>
            <a:ext cx="585788" cy="609600"/>
            <a:chOff x="1824" y="864"/>
            <a:chExt cx="240" cy="240"/>
          </a:xfrm>
        </p:grpSpPr>
        <p:sp>
          <p:nvSpPr>
            <p:cNvPr id="27754" name="Oval 9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55" name="Rectangle 9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0" name="Group 93"/>
          <p:cNvGrpSpPr>
            <a:grpSpLocks/>
          </p:cNvGrpSpPr>
          <p:nvPr/>
        </p:nvGrpSpPr>
        <p:grpSpPr bwMode="auto">
          <a:xfrm>
            <a:off x="4062412" y="3505199"/>
            <a:ext cx="585788" cy="609600"/>
            <a:chOff x="1824" y="864"/>
            <a:chExt cx="240" cy="240"/>
          </a:xfrm>
        </p:grpSpPr>
        <p:sp>
          <p:nvSpPr>
            <p:cNvPr id="27752" name="Oval 9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53" name="Rectangle 9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1" name="Group 15"/>
          <p:cNvGrpSpPr>
            <a:grpSpLocks/>
          </p:cNvGrpSpPr>
          <p:nvPr/>
        </p:nvGrpSpPr>
        <p:grpSpPr bwMode="auto">
          <a:xfrm>
            <a:off x="5334000" y="4556125"/>
            <a:ext cx="585788" cy="609600"/>
            <a:chOff x="1824" y="864"/>
            <a:chExt cx="240" cy="240"/>
          </a:xfrm>
        </p:grpSpPr>
        <p:sp>
          <p:nvSpPr>
            <p:cNvPr id="27750"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51"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2" name="Group 21"/>
          <p:cNvGrpSpPr>
            <a:grpSpLocks/>
          </p:cNvGrpSpPr>
          <p:nvPr/>
        </p:nvGrpSpPr>
        <p:grpSpPr bwMode="auto">
          <a:xfrm>
            <a:off x="5257800" y="4038600"/>
            <a:ext cx="585788" cy="609600"/>
            <a:chOff x="1824" y="864"/>
            <a:chExt cx="240" cy="240"/>
          </a:xfrm>
        </p:grpSpPr>
        <p:sp>
          <p:nvSpPr>
            <p:cNvPr id="27748" name="Oval 2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49" name="Rectangle 2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3" name="Group 24"/>
          <p:cNvGrpSpPr>
            <a:grpSpLocks/>
          </p:cNvGrpSpPr>
          <p:nvPr/>
        </p:nvGrpSpPr>
        <p:grpSpPr bwMode="auto">
          <a:xfrm>
            <a:off x="5643563" y="3948113"/>
            <a:ext cx="585787" cy="609600"/>
            <a:chOff x="1824" y="864"/>
            <a:chExt cx="240" cy="240"/>
          </a:xfrm>
        </p:grpSpPr>
        <p:sp>
          <p:nvSpPr>
            <p:cNvPr id="27746" name="Oval 2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47" name="Rectangle 2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4" name="Group 27"/>
          <p:cNvGrpSpPr>
            <a:grpSpLocks/>
          </p:cNvGrpSpPr>
          <p:nvPr/>
        </p:nvGrpSpPr>
        <p:grpSpPr bwMode="auto">
          <a:xfrm>
            <a:off x="5773738" y="3429000"/>
            <a:ext cx="585787" cy="609600"/>
            <a:chOff x="1824" y="864"/>
            <a:chExt cx="240" cy="240"/>
          </a:xfrm>
        </p:grpSpPr>
        <p:sp>
          <p:nvSpPr>
            <p:cNvPr id="27744"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45"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5" name="Group 30"/>
          <p:cNvGrpSpPr>
            <a:grpSpLocks/>
          </p:cNvGrpSpPr>
          <p:nvPr/>
        </p:nvGrpSpPr>
        <p:grpSpPr bwMode="auto">
          <a:xfrm>
            <a:off x="5761038" y="4559300"/>
            <a:ext cx="585787" cy="609600"/>
            <a:chOff x="1824" y="864"/>
            <a:chExt cx="240" cy="240"/>
          </a:xfrm>
        </p:grpSpPr>
        <p:sp>
          <p:nvSpPr>
            <p:cNvPr id="27742"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43"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86" name="Group 33"/>
          <p:cNvGrpSpPr>
            <a:grpSpLocks/>
          </p:cNvGrpSpPr>
          <p:nvPr/>
        </p:nvGrpSpPr>
        <p:grpSpPr bwMode="auto">
          <a:xfrm>
            <a:off x="3048000" y="3459163"/>
            <a:ext cx="609600" cy="609600"/>
            <a:chOff x="2304" y="1008"/>
            <a:chExt cx="240" cy="240"/>
          </a:xfrm>
        </p:grpSpPr>
        <p:sp>
          <p:nvSpPr>
            <p:cNvPr id="27738" name="Oval 3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39" name="Group 35"/>
            <p:cNvGrpSpPr>
              <a:grpSpLocks/>
            </p:cNvGrpSpPr>
            <p:nvPr/>
          </p:nvGrpSpPr>
          <p:grpSpPr bwMode="auto">
            <a:xfrm>
              <a:off x="2352" y="1056"/>
              <a:ext cx="144" cy="144"/>
              <a:chOff x="2352" y="480"/>
              <a:chExt cx="144" cy="144"/>
            </a:xfrm>
          </p:grpSpPr>
          <p:sp>
            <p:nvSpPr>
              <p:cNvPr id="27740" name="Rectangle 3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41" name="Rectangle 3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87" name="Group 38"/>
          <p:cNvGrpSpPr>
            <a:grpSpLocks/>
          </p:cNvGrpSpPr>
          <p:nvPr/>
        </p:nvGrpSpPr>
        <p:grpSpPr bwMode="auto">
          <a:xfrm>
            <a:off x="4548188" y="3529467"/>
            <a:ext cx="609600" cy="609600"/>
            <a:chOff x="2304" y="1008"/>
            <a:chExt cx="240" cy="240"/>
          </a:xfrm>
        </p:grpSpPr>
        <p:sp>
          <p:nvSpPr>
            <p:cNvPr id="27734"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35" name="Group 40"/>
            <p:cNvGrpSpPr>
              <a:grpSpLocks/>
            </p:cNvGrpSpPr>
            <p:nvPr/>
          </p:nvGrpSpPr>
          <p:grpSpPr bwMode="auto">
            <a:xfrm>
              <a:off x="2352" y="1056"/>
              <a:ext cx="144" cy="144"/>
              <a:chOff x="2352" y="480"/>
              <a:chExt cx="144" cy="144"/>
            </a:xfrm>
          </p:grpSpPr>
          <p:sp>
            <p:nvSpPr>
              <p:cNvPr id="27736"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37"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88" name="Group 43"/>
          <p:cNvGrpSpPr>
            <a:grpSpLocks/>
          </p:cNvGrpSpPr>
          <p:nvPr/>
        </p:nvGrpSpPr>
        <p:grpSpPr bwMode="auto">
          <a:xfrm>
            <a:off x="3505200" y="3505200"/>
            <a:ext cx="609600" cy="609600"/>
            <a:chOff x="2304" y="1008"/>
            <a:chExt cx="240" cy="240"/>
          </a:xfrm>
        </p:grpSpPr>
        <p:sp>
          <p:nvSpPr>
            <p:cNvPr id="27730" name="Oval 4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31" name="Group 45"/>
            <p:cNvGrpSpPr>
              <a:grpSpLocks/>
            </p:cNvGrpSpPr>
            <p:nvPr/>
          </p:nvGrpSpPr>
          <p:grpSpPr bwMode="auto">
            <a:xfrm>
              <a:off x="2352" y="1056"/>
              <a:ext cx="144" cy="144"/>
              <a:chOff x="2352" y="480"/>
              <a:chExt cx="144" cy="144"/>
            </a:xfrm>
          </p:grpSpPr>
          <p:sp>
            <p:nvSpPr>
              <p:cNvPr id="27732" name="Rectangle 4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33" name="Rectangle 4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89" name="Group 48"/>
          <p:cNvGrpSpPr>
            <a:grpSpLocks/>
          </p:cNvGrpSpPr>
          <p:nvPr/>
        </p:nvGrpSpPr>
        <p:grpSpPr bwMode="auto">
          <a:xfrm>
            <a:off x="2593975" y="4556125"/>
            <a:ext cx="609600" cy="609600"/>
            <a:chOff x="2304" y="1008"/>
            <a:chExt cx="240" cy="240"/>
          </a:xfrm>
        </p:grpSpPr>
        <p:sp>
          <p:nvSpPr>
            <p:cNvPr id="27726" name="Oval 4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27" name="Group 50"/>
            <p:cNvGrpSpPr>
              <a:grpSpLocks/>
            </p:cNvGrpSpPr>
            <p:nvPr/>
          </p:nvGrpSpPr>
          <p:grpSpPr bwMode="auto">
            <a:xfrm>
              <a:off x="2352" y="1056"/>
              <a:ext cx="144" cy="144"/>
              <a:chOff x="2352" y="480"/>
              <a:chExt cx="144" cy="144"/>
            </a:xfrm>
          </p:grpSpPr>
          <p:sp>
            <p:nvSpPr>
              <p:cNvPr id="27728" name="Rectangle 5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29" name="Rectangle 5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90" name="Group 58"/>
          <p:cNvGrpSpPr>
            <a:grpSpLocks/>
          </p:cNvGrpSpPr>
          <p:nvPr/>
        </p:nvGrpSpPr>
        <p:grpSpPr bwMode="auto">
          <a:xfrm>
            <a:off x="3524250" y="4556125"/>
            <a:ext cx="609600" cy="609600"/>
            <a:chOff x="2304" y="1008"/>
            <a:chExt cx="240" cy="240"/>
          </a:xfrm>
        </p:grpSpPr>
        <p:sp>
          <p:nvSpPr>
            <p:cNvPr id="27722" name="Oval 5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23" name="Group 60"/>
            <p:cNvGrpSpPr>
              <a:grpSpLocks/>
            </p:cNvGrpSpPr>
            <p:nvPr/>
          </p:nvGrpSpPr>
          <p:grpSpPr bwMode="auto">
            <a:xfrm>
              <a:off x="2352" y="1056"/>
              <a:ext cx="144" cy="144"/>
              <a:chOff x="2352" y="480"/>
              <a:chExt cx="144" cy="144"/>
            </a:xfrm>
          </p:grpSpPr>
          <p:sp>
            <p:nvSpPr>
              <p:cNvPr id="27724" name="Rectangle 6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25" name="Rectangle 6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91" name="Group 78"/>
          <p:cNvGrpSpPr>
            <a:grpSpLocks/>
          </p:cNvGrpSpPr>
          <p:nvPr/>
        </p:nvGrpSpPr>
        <p:grpSpPr bwMode="auto">
          <a:xfrm>
            <a:off x="3416300" y="4070350"/>
            <a:ext cx="609600" cy="609600"/>
            <a:chOff x="2304" y="1008"/>
            <a:chExt cx="240" cy="240"/>
          </a:xfrm>
        </p:grpSpPr>
        <p:sp>
          <p:nvSpPr>
            <p:cNvPr id="27718" name="Oval 7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7719" name="Group 80"/>
            <p:cNvGrpSpPr>
              <a:grpSpLocks/>
            </p:cNvGrpSpPr>
            <p:nvPr/>
          </p:nvGrpSpPr>
          <p:grpSpPr bwMode="auto">
            <a:xfrm>
              <a:off x="2352" y="1056"/>
              <a:ext cx="144" cy="144"/>
              <a:chOff x="2352" y="480"/>
              <a:chExt cx="144" cy="144"/>
            </a:xfrm>
          </p:grpSpPr>
          <p:sp>
            <p:nvSpPr>
              <p:cNvPr id="27720" name="Rectangle 8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7721" name="Rectangle 8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7692" name="Group 27"/>
          <p:cNvGrpSpPr>
            <a:grpSpLocks/>
          </p:cNvGrpSpPr>
          <p:nvPr/>
        </p:nvGrpSpPr>
        <p:grpSpPr bwMode="auto">
          <a:xfrm>
            <a:off x="5943600" y="3429000"/>
            <a:ext cx="585788" cy="609600"/>
            <a:chOff x="1824" y="864"/>
            <a:chExt cx="240" cy="240"/>
          </a:xfrm>
        </p:grpSpPr>
        <p:sp>
          <p:nvSpPr>
            <p:cNvPr id="27716"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17"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93" name="Group 15"/>
          <p:cNvGrpSpPr>
            <a:grpSpLocks/>
          </p:cNvGrpSpPr>
          <p:nvPr/>
        </p:nvGrpSpPr>
        <p:grpSpPr bwMode="auto">
          <a:xfrm>
            <a:off x="5081588" y="4556125"/>
            <a:ext cx="585787" cy="609600"/>
            <a:chOff x="1824" y="864"/>
            <a:chExt cx="240" cy="240"/>
          </a:xfrm>
        </p:grpSpPr>
        <p:sp>
          <p:nvSpPr>
            <p:cNvPr id="27714"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15"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94" name="Group 27"/>
          <p:cNvGrpSpPr>
            <a:grpSpLocks/>
          </p:cNvGrpSpPr>
          <p:nvPr/>
        </p:nvGrpSpPr>
        <p:grpSpPr bwMode="auto">
          <a:xfrm>
            <a:off x="5105400" y="3505200"/>
            <a:ext cx="585788" cy="609600"/>
            <a:chOff x="1824" y="864"/>
            <a:chExt cx="240" cy="240"/>
          </a:xfrm>
        </p:grpSpPr>
        <p:sp>
          <p:nvSpPr>
            <p:cNvPr id="27712"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13"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7695" name="Group 30"/>
          <p:cNvGrpSpPr>
            <a:grpSpLocks/>
          </p:cNvGrpSpPr>
          <p:nvPr/>
        </p:nvGrpSpPr>
        <p:grpSpPr bwMode="auto">
          <a:xfrm>
            <a:off x="5508625" y="4559300"/>
            <a:ext cx="585788" cy="609600"/>
            <a:chOff x="1824" y="864"/>
            <a:chExt cx="240" cy="240"/>
          </a:xfrm>
        </p:grpSpPr>
        <p:sp>
          <p:nvSpPr>
            <p:cNvPr id="27710"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7711"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sp>
        <p:nvSpPr>
          <p:cNvPr id="27696" name="Text Box 163"/>
          <p:cNvSpPr txBox="1">
            <a:spLocks noChangeArrowheads="1"/>
          </p:cNvSpPr>
          <p:nvPr/>
        </p:nvSpPr>
        <p:spPr bwMode="auto">
          <a:xfrm>
            <a:off x="3352800" y="2743200"/>
            <a:ext cx="458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006699"/>
                </a:solidFill>
                <a:latin typeface=".VnTime" pitchFamily="34" charset="0"/>
              </a:rPr>
              <a:t>P</a:t>
            </a:r>
            <a:endParaRPr lang="en-US" sz="3200" b="1">
              <a:solidFill>
                <a:srgbClr val="006699"/>
              </a:solidFill>
              <a:latin typeface="Times New Roman" pitchFamily="18" charset="0"/>
            </a:endParaRPr>
          </a:p>
        </p:txBody>
      </p:sp>
      <p:sp>
        <p:nvSpPr>
          <p:cNvPr id="27697" name="Text Box 163"/>
          <p:cNvSpPr txBox="1">
            <a:spLocks noChangeArrowheads="1"/>
          </p:cNvSpPr>
          <p:nvPr/>
        </p:nvSpPr>
        <p:spPr bwMode="auto">
          <a:xfrm>
            <a:off x="5638800" y="2743200"/>
            <a:ext cx="481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006699"/>
                </a:solidFill>
                <a:latin typeface=".VnTime" pitchFamily="34" charset="0"/>
              </a:rPr>
              <a:t>N</a:t>
            </a:r>
            <a:endParaRPr lang="en-US" sz="3200" b="1">
              <a:solidFill>
                <a:srgbClr val="006699"/>
              </a:solidFill>
              <a:latin typeface="Times New Roman" pitchFamily="18" charset="0"/>
            </a:endParaRPr>
          </a:p>
        </p:txBody>
      </p:sp>
      <p:sp>
        <p:nvSpPr>
          <p:cNvPr id="60466" name="Text Box 163"/>
          <p:cNvSpPr txBox="1">
            <a:spLocks noChangeArrowheads="1"/>
          </p:cNvSpPr>
          <p:nvPr/>
        </p:nvSpPr>
        <p:spPr bwMode="auto">
          <a:xfrm>
            <a:off x="1142218" y="5636699"/>
            <a:ext cx="7445628" cy="584775"/>
          </a:xfrm>
          <a:prstGeom prst="rect">
            <a:avLst/>
          </a:prstGeom>
          <a:noFill/>
          <a:ln w="9525">
            <a:noFill/>
            <a:miter lim="800000"/>
            <a:headEnd/>
            <a:tailEnd/>
          </a:ln>
        </p:spPr>
        <p:txBody>
          <a:bodyPr wrap="none" anchor="ctr">
            <a:spAutoFit/>
          </a:bodyPr>
          <a:lstStyle/>
          <a:p>
            <a:pPr algn="ctr" eaLnBrk="0" hangingPunct="0">
              <a:defRPr/>
            </a:pPr>
            <a:r>
              <a:rPr lang="en-US" sz="3200" b="1" smtClean="0">
                <a:solidFill>
                  <a:srgbClr val="006699"/>
                </a:solidFill>
                <a:latin typeface="Constantia" pitchFamily="18" charset="0"/>
              </a:rPr>
              <a:t>Miền nghèo (hạt dẫn) có điện trở lớn </a:t>
            </a:r>
            <a:endParaRPr lang="en-US" sz="3200" b="1" dirty="0">
              <a:solidFill>
                <a:srgbClr val="006699"/>
              </a:solidFill>
              <a:latin typeface="Constantia" pitchFamily="18" charset="0"/>
            </a:endParaRPr>
          </a:p>
        </p:txBody>
      </p:sp>
      <p:sp>
        <p:nvSpPr>
          <p:cNvPr id="60467" name="Text Box 161"/>
          <p:cNvSpPr txBox="1">
            <a:spLocks noChangeArrowheads="1"/>
          </p:cNvSpPr>
          <p:nvPr/>
        </p:nvSpPr>
        <p:spPr bwMode="auto">
          <a:xfrm>
            <a:off x="2239886" y="502693"/>
            <a:ext cx="4664226" cy="769441"/>
          </a:xfrm>
          <a:prstGeom prst="rect">
            <a:avLst/>
          </a:prstGeom>
          <a:noFill/>
          <a:ln w="9525">
            <a:noFill/>
            <a:miter lim="800000"/>
            <a:headEnd/>
            <a:tailEnd/>
          </a:ln>
        </p:spPr>
        <p:txBody>
          <a:bodyPr wrap="none" anchor="ctr">
            <a:spAutoFit/>
          </a:bodyPr>
          <a:lstStyle/>
          <a:p>
            <a:pPr algn="ctr" eaLnBrk="0" hangingPunct="0">
              <a:defRPr/>
            </a:pPr>
            <a:r>
              <a:rPr lang="en-US" sz="4400" b="1" dirty="0" err="1">
                <a:solidFill>
                  <a:srgbClr val="CC0000"/>
                </a:solidFill>
                <a:latin typeface="Constantia" pitchFamily="18" charset="0"/>
              </a:rPr>
              <a:t>Không</a:t>
            </a:r>
            <a:r>
              <a:rPr lang="en-US" sz="4400" b="1" dirty="0">
                <a:solidFill>
                  <a:srgbClr val="CC0000"/>
                </a:solidFill>
                <a:latin typeface="Constantia" pitchFamily="18" charset="0"/>
              </a:rPr>
              <a:t> </a:t>
            </a:r>
            <a:r>
              <a:rPr lang="en-US" sz="4400" b="1" dirty="0" err="1">
                <a:solidFill>
                  <a:srgbClr val="CC0000"/>
                </a:solidFill>
                <a:latin typeface="Constantia" pitchFamily="18" charset="0"/>
              </a:rPr>
              <a:t>phân</a:t>
            </a:r>
            <a:r>
              <a:rPr lang="en-US" sz="4400" b="1" dirty="0">
                <a:solidFill>
                  <a:srgbClr val="CC0000"/>
                </a:solidFill>
                <a:latin typeface="Constantia" pitchFamily="18" charset="0"/>
              </a:rPr>
              <a:t> </a:t>
            </a:r>
            <a:r>
              <a:rPr lang="en-US" sz="4400" b="1" dirty="0" err="1">
                <a:solidFill>
                  <a:srgbClr val="CC0000"/>
                </a:solidFill>
                <a:latin typeface="Constantia" pitchFamily="18" charset="0"/>
              </a:rPr>
              <a:t>cực</a:t>
            </a:r>
            <a:r>
              <a:rPr lang="en-US" sz="4400" b="1" dirty="0">
                <a:solidFill>
                  <a:srgbClr val="CC0000"/>
                </a:solidFill>
                <a:latin typeface="Constantia" pitchFamily="18" charset="0"/>
              </a:rPr>
              <a:t> </a:t>
            </a:r>
          </a:p>
        </p:txBody>
      </p:sp>
      <p:grpSp>
        <p:nvGrpSpPr>
          <p:cNvPr id="60473" name="Group 96"/>
          <p:cNvGrpSpPr>
            <a:grpSpLocks/>
          </p:cNvGrpSpPr>
          <p:nvPr/>
        </p:nvGrpSpPr>
        <p:grpSpPr bwMode="auto">
          <a:xfrm>
            <a:off x="1500188" y="1981200"/>
            <a:ext cx="3605212" cy="3216275"/>
            <a:chOff x="945" y="1248"/>
            <a:chExt cx="2271" cy="2026"/>
          </a:xfrm>
        </p:grpSpPr>
        <p:sp>
          <p:nvSpPr>
            <p:cNvPr id="27705" name="Line 97"/>
            <p:cNvSpPr>
              <a:spLocks noChangeShapeType="1"/>
            </p:cNvSpPr>
            <p:nvPr/>
          </p:nvSpPr>
          <p:spPr bwMode="auto">
            <a:xfrm flipV="1">
              <a:off x="3216" y="1248"/>
              <a:ext cx="0" cy="2016"/>
            </a:xfrm>
            <a:prstGeom prst="line">
              <a:avLst/>
            </a:prstGeom>
            <a:noFill/>
            <a:ln w="5715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6" name="Line 98"/>
            <p:cNvSpPr>
              <a:spLocks noChangeShapeType="1"/>
            </p:cNvSpPr>
            <p:nvPr/>
          </p:nvSpPr>
          <p:spPr bwMode="auto">
            <a:xfrm flipV="1">
              <a:off x="2592" y="1248"/>
              <a:ext cx="0" cy="2026"/>
            </a:xfrm>
            <a:prstGeom prst="line">
              <a:avLst/>
            </a:prstGeom>
            <a:noFill/>
            <a:ln w="5715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1" name="Text Box 99"/>
            <p:cNvSpPr txBox="1">
              <a:spLocks noChangeArrowheads="1"/>
            </p:cNvSpPr>
            <p:nvPr/>
          </p:nvSpPr>
          <p:spPr bwMode="auto">
            <a:xfrm>
              <a:off x="945" y="1497"/>
              <a:ext cx="1302" cy="330"/>
            </a:xfrm>
            <a:prstGeom prst="rect">
              <a:avLst/>
            </a:prstGeom>
            <a:noFill/>
            <a:ln w="9525">
              <a:noFill/>
              <a:miter lim="800000"/>
              <a:headEnd/>
              <a:tailEnd/>
            </a:ln>
          </p:spPr>
          <p:txBody>
            <a:bodyPr wrap="none" anchor="ctr">
              <a:spAutoFit/>
            </a:bodyPr>
            <a:lstStyle/>
            <a:p>
              <a:pPr algn="ctr" eaLnBrk="0" hangingPunct="0">
                <a:defRPr/>
              </a:pPr>
              <a:r>
                <a:rPr lang="en-US" sz="2800" dirty="0" err="1">
                  <a:solidFill>
                    <a:schemeClr val="accent2"/>
                  </a:solidFill>
                  <a:latin typeface="Constantia" pitchFamily="18" charset="0"/>
                </a:rPr>
                <a:t>Miền</a:t>
              </a:r>
              <a:r>
                <a:rPr lang="en-US" sz="2800" dirty="0">
                  <a:solidFill>
                    <a:schemeClr val="accent2"/>
                  </a:solidFill>
                  <a:latin typeface="Constantia" pitchFamily="18" charset="0"/>
                </a:rPr>
                <a:t> </a:t>
              </a:r>
              <a:r>
                <a:rPr lang="en-US" sz="2800" dirty="0" err="1">
                  <a:solidFill>
                    <a:schemeClr val="accent2"/>
                  </a:solidFill>
                  <a:latin typeface="Constantia" pitchFamily="18" charset="0"/>
                </a:rPr>
                <a:t>nghèo</a:t>
              </a:r>
              <a:endParaRPr lang="en-US" sz="2800" dirty="0">
                <a:solidFill>
                  <a:schemeClr val="accent2"/>
                </a:solidFill>
                <a:latin typeface="Constantia" pitchFamily="18" charset="0"/>
              </a:endParaRPr>
            </a:p>
          </p:txBody>
        </p:sp>
        <p:sp>
          <p:nvSpPr>
            <p:cNvPr id="27708" name="Line 100"/>
            <p:cNvSpPr>
              <a:spLocks noChangeShapeType="1"/>
            </p:cNvSpPr>
            <p:nvPr/>
          </p:nvSpPr>
          <p:spPr bwMode="auto">
            <a:xfrm>
              <a:off x="2592" y="2256"/>
              <a:ext cx="624"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709" name="Line 101"/>
            <p:cNvSpPr>
              <a:spLocks noChangeShapeType="1"/>
            </p:cNvSpPr>
            <p:nvPr/>
          </p:nvSpPr>
          <p:spPr bwMode="auto">
            <a:xfrm flipH="1" flipV="1">
              <a:off x="2292" y="1632"/>
              <a:ext cx="470" cy="528"/>
            </a:xfrm>
            <a:prstGeom prst="line">
              <a:avLst/>
            </a:prstGeom>
            <a:noFill/>
            <a:ln w="28575">
              <a:solidFill>
                <a:schemeClr val="accent2"/>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7701" name="Line 104"/>
          <p:cNvSpPr>
            <a:spLocks noChangeShapeType="1"/>
          </p:cNvSpPr>
          <p:nvPr/>
        </p:nvSpPr>
        <p:spPr bwMode="auto">
          <a:xfrm flipH="1">
            <a:off x="4191000" y="24384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325" name="Text Box 105"/>
              <p:cNvSpPr txBox="1">
                <a:spLocks noChangeArrowheads="1"/>
              </p:cNvSpPr>
              <p:nvPr/>
            </p:nvSpPr>
            <p:spPr bwMode="auto">
              <a:xfrm>
                <a:off x="4114800" y="1981200"/>
                <a:ext cx="3429000" cy="437492"/>
              </a:xfrm>
              <a:prstGeom prst="rect">
                <a:avLst/>
              </a:prstGeom>
              <a:noFill/>
              <a:ln w="9525">
                <a:noFill/>
                <a:miter lim="800000"/>
                <a:headEnd/>
                <a:tailEnd/>
              </a:ln>
            </p:spPr>
            <p:txBody>
              <a:bodyPr wrap="square">
                <a:spAutoFit/>
              </a:bodyPr>
              <a:lstStyle/>
              <a:p>
                <a:pPr algn="ctr" eaLnBrk="0" hangingPunct="0">
                  <a:defRPr/>
                </a:pPr>
                <a14:m>
                  <m:oMath xmlns:m="http://schemas.openxmlformats.org/officeDocument/2006/math">
                    <m:sSub>
                      <m:sSubPr>
                        <m:ctrlPr>
                          <a:rPr lang="en-US" sz="2000" b="1" i="1" smtClean="0">
                            <a:solidFill>
                              <a:srgbClr val="CC0000"/>
                            </a:solidFill>
                            <a:latin typeface="Cambria Math"/>
                          </a:rPr>
                        </m:ctrlPr>
                      </m:sSubPr>
                      <m:e>
                        <m:acc>
                          <m:accPr>
                            <m:chr m:val="⃖"/>
                            <m:ctrlPr>
                              <a:rPr lang="en-US" sz="2000" b="1" i="1" smtClean="0">
                                <a:solidFill>
                                  <a:srgbClr val="CC0000"/>
                                </a:solidFill>
                                <a:latin typeface="Cambria Math"/>
                              </a:rPr>
                            </m:ctrlPr>
                          </m:accPr>
                          <m:e>
                            <m:r>
                              <a:rPr lang="en-US" sz="2000" b="1" i="1">
                                <a:solidFill>
                                  <a:srgbClr val="CC0000"/>
                                </a:solidFill>
                                <a:latin typeface="Cambria Math"/>
                              </a:rPr>
                              <m:t>𝑬</m:t>
                            </m:r>
                          </m:e>
                        </m:acc>
                      </m:e>
                      <m:sub>
                        <m:r>
                          <a:rPr lang="en-US" sz="2000" b="1" i="1" smtClean="0">
                            <a:solidFill>
                              <a:srgbClr val="CC0000"/>
                            </a:solidFill>
                            <a:latin typeface="Cambria Math"/>
                          </a:rPr>
                          <m:t>𝒕𝒙</m:t>
                        </m:r>
                      </m:sub>
                    </m:sSub>
                    <m:r>
                      <a:rPr lang="en-US" sz="2000" b="1" i="1" smtClean="0">
                        <a:solidFill>
                          <a:srgbClr val="CC0000"/>
                        </a:solidFill>
                        <a:latin typeface="Cambria Math"/>
                      </a:rPr>
                      <m:t>:</m:t>
                    </m:r>
                  </m:oMath>
                </a14:m>
                <a:r>
                  <a:rPr lang="en-US" sz="2000" b="1" smtClean="0">
                    <a:solidFill>
                      <a:srgbClr val="CC0000"/>
                    </a:solidFill>
                    <a:latin typeface="Constantia" pitchFamily="18" charset="0"/>
                  </a:rPr>
                  <a:t> </a:t>
                </a:r>
                <a:r>
                  <a:rPr lang="en-US" sz="2000" b="1" dirty="0" err="1">
                    <a:solidFill>
                      <a:srgbClr val="CC0000"/>
                    </a:solidFill>
                    <a:latin typeface="Constantia" pitchFamily="18" charset="0"/>
                  </a:rPr>
                  <a:t>Điện</a:t>
                </a:r>
                <a:r>
                  <a:rPr lang="en-US" sz="2000" b="1" dirty="0">
                    <a:solidFill>
                      <a:srgbClr val="CC0000"/>
                    </a:solidFill>
                    <a:latin typeface="Constantia" pitchFamily="18" charset="0"/>
                  </a:rPr>
                  <a:t> </a:t>
                </a:r>
                <a:r>
                  <a:rPr lang="en-US" sz="2000" b="1" dirty="0" err="1">
                    <a:solidFill>
                      <a:srgbClr val="CC0000"/>
                    </a:solidFill>
                    <a:latin typeface="Constantia" pitchFamily="18" charset="0"/>
                  </a:rPr>
                  <a:t>trường</a:t>
                </a:r>
                <a:r>
                  <a:rPr lang="en-US" sz="2000" b="1" dirty="0">
                    <a:solidFill>
                      <a:srgbClr val="CC0000"/>
                    </a:solidFill>
                    <a:latin typeface="Constantia" pitchFamily="18" charset="0"/>
                  </a:rPr>
                  <a:t> </a:t>
                </a:r>
                <a:r>
                  <a:rPr lang="en-US" sz="2000" b="1" dirty="0" err="1">
                    <a:solidFill>
                      <a:srgbClr val="CC0000"/>
                    </a:solidFill>
                    <a:latin typeface="Constantia" pitchFamily="18" charset="0"/>
                  </a:rPr>
                  <a:t>tiếp</a:t>
                </a:r>
                <a:r>
                  <a:rPr lang="en-US" sz="2000" b="1" dirty="0">
                    <a:solidFill>
                      <a:srgbClr val="CC0000"/>
                    </a:solidFill>
                    <a:latin typeface="Constantia" pitchFamily="18" charset="0"/>
                  </a:rPr>
                  <a:t> </a:t>
                </a:r>
                <a:r>
                  <a:rPr lang="en-US" sz="2000" b="1" dirty="0" err="1">
                    <a:solidFill>
                      <a:srgbClr val="CC0000"/>
                    </a:solidFill>
                    <a:latin typeface="Constantia" pitchFamily="18" charset="0"/>
                  </a:rPr>
                  <a:t>xúc</a:t>
                </a:r>
                <a:endParaRPr lang="en-US" sz="2000" b="1" dirty="0">
                  <a:solidFill>
                    <a:srgbClr val="CC0000"/>
                  </a:solidFill>
                  <a:latin typeface="Constantia" pitchFamily="18" charset="0"/>
                </a:endParaRPr>
              </a:p>
            </p:txBody>
          </p:sp>
        </mc:Choice>
        <mc:Fallback xmlns="">
          <p:sp>
            <p:nvSpPr>
              <p:cNvPr id="325" name="Text Box 105"/>
              <p:cNvSpPr txBox="1">
                <a:spLocks noRot="1" noChangeAspect="1" noMove="1" noResize="1" noEditPoints="1" noAdjustHandles="1" noChangeArrowheads="1" noChangeShapeType="1" noTextEdit="1"/>
              </p:cNvSpPr>
              <p:nvPr/>
            </p:nvSpPr>
            <p:spPr bwMode="auto">
              <a:xfrm>
                <a:off x="4114800" y="1981200"/>
                <a:ext cx="3429000" cy="437492"/>
              </a:xfrm>
              <a:prstGeom prst="rect">
                <a:avLst/>
              </a:prstGeom>
              <a:blipFill rotWithShape="1">
                <a:blip r:embed="rId2"/>
                <a:stretch>
                  <a:fillRect b="-23611"/>
                </a:stretch>
              </a:blipFill>
              <a:ln w="9525">
                <a:noFill/>
                <a:miter lim="800000"/>
                <a:headEnd/>
                <a:tailEnd/>
              </a:ln>
            </p:spPr>
            <p:txBody>
              <a:bodyPr/>
              <a:lstStyle/>
              <a:p>
                <a:r>
                  <a:rPr lang="en-US">
                    <a:noFill/>
                  </a:rPr>
                  <a:t> </a:t>
                </a:r>
              </a:p>
            </p:txBody>
          </p:sp>
        </mc:Fallback>
      </mc:AlternateContent>
      <p:sp>
        <p:nvSpPr>
          <p:cNvPr id="27703" name="Text Box 163"/>
          <p:cNvSpPr txBox="1">
            <a:spLocks noChangeArrowheads="1"/>
          </p:cNvSpPr>
          <p:nvPr/>
        </p:nvSpPr>
        <p:spPr bwMode="auto">
          <a:xfrm>
            <a:off x="5105400" y="2362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FF0000"/>
                </a:solidFill>
                <a:latin typeface=".VnTime" pitchFamily="34" charset="0"/>
              </a:rPr>
              <a:t>+</a:t>
            </a:r>
            <a:endParaRPr lang="en-US" sz="3200" b="1">
              <a:solidFill>
                <a:srgbClr val="FF0000"/>
              </a:solidFill>
              <a:latin typeface="Times New Roman" pitchFamily="18" charset="0"/>
            </a:endParaRPr>
          </a:p>
        </p:txBody>
      </p:sp>
      <p:sp>
        <p:nvSpPr>
          <p:cNvPr id="27704" name="Text Box 163"/>
          <p:cNvSpPr txBox="1">
            <a:spLocks noChangeArrowheads="1"/>
          </p:cNvSpPr>
          <p:nvPr/>
        </p:nvSpPr>
        <p:spPr bwMode="auto">
          <a:xfrm>
            <a:off x="3765550" y="2362200"/>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FF0000"/>
                </a:solidFill>
                <a:latin typeface=".VnTime" pitchFamily="34" charset="0"/>
              </a:rPr>
              <a:t>-</a:t>
            </a:r>
            <a:endParaRPr lang="en-US" sz="3200" b="1">
              <a:solidFill>
                <a:srgbClr val="FF0000"/>
              </a:solidFill>
              <a:latin typeface="Times New Roman" pitchFamily="18" charset="0"/>
            </a:endParaRPr>
          </a:p>
        </p:txBody>
      </p:sp>
      <p:grpSp>
        <p:nvGrpSpPr>
          <p:cNvPr id="168" name="Group 38"/>
          <p:cNvGrpSpPr>
            <a:grpSpLocks/>
          </p:cNvGrpSpPr>
          <p:nvPr/>
        </p:nvGrpSpPr>
        <p:grpSpPr bwMode="auto">
          <a:xfrm>
            <a:off x="4560232" y="4204607"/>
            <a:ext cx="609600" cy="609600"/>
            <a:chOff x="2304" y="1008"/>
            <a:chExt cx="240" cy="240"/>
          </a:xfrm>
        </p:grpSpPr>
        <p:sp>
          <p:nvSpPr>
            <p:cNvPr id="169"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70" name="Group 40"/>
            <p:cNvGrpSpPr>
              <a:grpSpLocks/>
            </p:cNvGrpSpPr>
            <p:nvPr/>
          </p:nvGrpSpPr>
          <p:grpSpPr bwMode="auto">
            <a:xfrm>
              <a:off x="2352" y="1056"/>
              <a:ext cx="144" cy="144"/>
              <a:chOff x="2352" y="480"/>
              <a:chExt cx="144" cy="144"/>
            </a:xfrm>
          </p:grpSpPr>
          <p:sp>
            <p:nvSpPr>
              <p:cNvPr id="171"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72"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73" name="Group 38"/>
          <p:cNvGrpSpPr>
            <a:grpSpLocks/>
          </p:cNvGrpSpPr>
          <p:nvPr/>
        </p:nvGrpSpPr>
        <p:grpSpPr bwMode="auto">
          <a:xfrm>
            <a:off x="4560232" y="4618673"/>
            <a:ext cx="609600" cy="609600"/>
            <a:chOff x="2304" y="1008"/>
            <a:chExt cx="240" cy="240"/>
          </a:xfrm>
        </p:grpSpPr>
        <p:sp>
          <p:nvSpPr>
            <p:cNvPr id="174"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175" name="Group 40"/>
            <p:cNvGrpSpPr>
              <a:grpSpLocks/>
            </p:cNvGrpSpPr>
            <p:nvPr/>
          </p:nvGrpSpPr>
          <p:grpSpPr bwMode="auto">
            <a:xfrm>
              <a:off x="2352" y="1056"/>
              <a:ext cx="144" cy="144"/>
              <a:chOff x="2352" y="480"/>
              <a:chExt cx="144" cy="144"/>
            </a:xfrm>
          </p:grpSpPr>
          <p:sp>
            <p:nvSpPr>
              <p:cNvPr id="176"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177"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78" name="Group 93"/>
          <p:cNvGrpSpPr>
            <a:grpSpLocks/>
          </p:cNvGrpSpPr>
          <p:nvPr/>
        </p:nvGrpSpPr>
        <p:grpSpPr bwMode="auto">
          <a:xfrm>
            <a:off x="4098950" y="4044043"/>
            <a:ext cx="585788" cy="609600"/>
            <a:chOff x="1824" y="864"/>
            <a:chExt cx="240" cy="240"/>
          </a:xfrm>
        </p:grpSpPr>
        <p:sp>
          <p:nvSpPr>
            <p:cNvPr id="179" name="Oval 9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0" name="Rectangle 9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81" name="Group 93"/>
          <p:cNvGrpSpPr>
            <a:grpSpLocks/>
          </p:cNvGrpSpPr>
          <p:nvPr/>
        </p:nvGrpSpPr>
        <p:grpSpPr bwMode="auto">
          <a:xfrm>
            <a:off x="4109357" y="4620260"/>
            <a:ext cx="585788" cy="609600"/>
            <a:chOff x="1824" y="864"/>
            <a:chExt cx="240" cy="240"/>
          </a:xfrm>
        </p:grpSpPr>
        <p:sp>
          <p:nvSpPr>
            <p:cNvPr id="182" name="Oval 9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183" name="Rectangle 9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spTree>
    <p:extLst>
      <p:ext uri="{BB962C8B-B14F-4D97-AF65-F5344CB8AC3E}">
        <p14:creationId xmlns:p14="http://schemas.microsoft.com/office/powerpoint/2010/main" val="1173186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nodeType="afterEffect">
                                  <p:stCondLst>
                                    <p:cond delay="0"/>
                                  </p:stCondLst>
                                  <p:childTnLst>
                                    <p:set>
                                      <p:cBhvr>
                                        <p:cTn id="6" dur="1" fill="hold">
                                          <p:stCondLst>
                                            <p:cond delay="0"/>
                                          </p:stCondLst>
                                        </p:cTn>
                                        <p:tgtEl>
                                          <p:spTgt spid="60473"/>
                                        </p:tgtEl>
                                        <p:attrNameLst>
                                          <p:attrName>style.visibility</p:attrName>
                                        </p:attrNameLst>
                                      </p:cBhvr>
                                      <p:to>
                                        <p:strVal val="visible"/>
                                      </p:to>
                                    </p:set>
                                    <p:anim calcmode="lin" valueType="num">
                                      <p:cBhvr>
                                        <p:cTn id="7" dur="500" fill="hold"/>
                                        <p:tgtEl>
                                          <p:spTgt spid="60473"/>
                                        </p:tgtEl>
                                        <p:attrNameLst>
                                          <p:attrName>ppt_x</p:attrName>
                                        </p:attrNameLst>
                                      </p:cBhvr>
                                      <p:tavLst>
                                        <p:tav tm="0">
                                          <p:val>
                                            <p:strVal val="#ppt_x-#ppt_w/2"/>
                                          </p:val>
                                        </p:tav>
                                        <p:tav tm="100000">
                                          <p:val>
                                            <p:strVal val="#ppt_x"/>
                                          </p:val>
                                        </p:tav>
                                      </p:tavLst>
                                    </p:anim>
                                    <p:anim calcmode="lin" valueType="num">
                                      <p:cBhvr>
                                        <p:cTn id="8" dur="500" fill="hold"/>
                                        <p:tgtEl>
                                          <p:spTgt spid="60473"/>
                                        </p:tgtEl>
                                        <p:attrNameLst>
                                          <p:attrName>ppt_y</p:attrName>
                                        </p:attrNameLst>
                                      </p:cBhvr>
                                      <p:tavLst>
                                        <p:tav tm="0">
                                          <p:val>
                                            <p:strVal val="#ppt_y"/>
                                          </p:val>
                                        </p:tav>
                                        <p:tav tm="100000">
                                          <p:val>
                                            <p:strVal val="#ppt_y"/>
                                          </p:val>
                                        </p:tav>
                                      </p:tavLst>
                                    </p:anim>
                                    <p:anim calcmode="lin" valueType="num">
                                      <p:cBhvr>
                                        <p:cTn id="9" dur="500" fill="hold"/>
                                        <p:tgtEl>
                                          <p:spTgt spid="60473"/>
                                        </p:tgtEl>
                                        <p:attrNameLst>
                                          <p:attrName>ppt_w</p:attrName>
                                        </p:attrNameLst>
                                      </p:cBhvr>
                                      <p:tavLst>
                                        <p:tav tm="0">
                                          <p:val>
                                            <p:fltVal val="0"/>
                                          </p:val>
                                        </p:tav>
                                        <p:tav tm="100000">
                                          <p:val>
                                            <p:strVal val="#ppt_w"/>
                                          </p:val>
                                        </p:tav>
                                      </p:tavLst>
                                    </p:anim>
                                    <p:anim calcmode="lin" valueType="num">
                                      <p:cBhvr>
                                        <p:cTn id="10" dur="500" fill="hold"/>
                                        <p:tgtEl>
                                          <p:spTgt spid="604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3"/>
              <p:cNvSpPr txBox="1">
                <a:spLocks noChangeArrowheads="1"/>
              </p:cNvSpPr>
              <p:nvPr/>
            </p:nvSpPr>
            <p:spPr>
              <a:xfrm>
                <a:off x="609599" y="1524000"/>
                <a:ext cx="8267699" cy="47244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buClr>
                    <a:srgbClr val="C00000"/>
                  </a:buClr>
                  <a:buFont typeface="Wingdings" pitchFamily="2" charset="2"/>
                  <a:buChar char="Ø"/>
                </a:pPr>
                <a:r>
                  <a:rPr lang="en-US" b="1" smtClean="0">
                    <a:latin typeface="Constantia" pitchFamily="18" charset="0"/>
                  </a:rPr>
                  <a:t> </a:t>
                </a:r>
                <a:r>
                  <a:rPr lang="en-US" smtClean="0">
                    <a:latin typeface="Constantia" pitchFamily="18" charset="0"/>
                  </a:rPr>
                  <a:t>Cực dương nối với cực P còn cực âm nối với cực N (U</a:t>
                </a:r>
                <a:r>
                  <a:rPr lang="en-US" baseline="-25000" smtClean="0">
                    <a:latin typeface="Constantia" pitchFamily="18" charset="0"/>
                  </a:rPr>
                  <a:t>AK</a:t>
                </a:r>
                <a:r>
                  <a:rPr lang="en-US" smtClean="0">
                    <a:latin typeface="Constantia" pitchFamily="18" charset="0"/>
                  </a:rPr>
                  <a:t> &gt;0)</a:t>
                </a:r>
              </a:p>
              <a:p>
                <a:pPr>
                  <a:buClr>
                    <a:srgbClr val="C00000"/>
                  </a:buClr>
                  <a:buFont typeface="Wingdings" pitchFamily="2" charset="2"/>
                  <a:buChar char="Ø"/>
                </a:pPr>
                <a:r>
                  <a:rPr lang="en-US" smtClean="0">
                    <a:latin typeface="Constantia" pitchFamily="18" charset="0"/>
                  </a:rPr>
                  <a:t>Cực dương của nguồn điện áp ngoài sẽ đẩy lỗ trống dịch chuyển từ P</a:t>
                </a:r>
                <a14:m>
                  <m:oMath xmlns:m="http://schemas.openxmlformats.org/officeDocument/2006/math">
                    <m:r>
                      <a:rPr lang="en-US" b="0" i="1" smtClean="0">
                        <a:latin typeface="Cambria Math"/>
                        <a:ea typeface="Cambria Math"/>
                      </a:rPr>
                      <m:t>→</m:t>
                    </m:r>
                    <m:r>
                      <a:rPr lang="en-US" b="0" i="1" smtClean="0">
                        <a:latin typeface="Cambria Math"/>
                        <a:ea typeface="Cambria Math"/>
                      </a:rPr>
                      <m:t>𝑁</m:t>
                    </m:r>
                  </m:oMath>
                </a14:m>
                <a:endParaRPr lang="en-US" smtClean="0">
                  <a:latin typeface="Constantia" pitchFamily="18" charset="0"/>
                </a:endParaRPr>
              </a:p>
              <a:p>
                <a:pPr>
                  <a:buClr>
                    <a:srgbClr val="C00000"/>
                  </a:buClr>
                  <a:buFont typeface="Wingdings" pitchFamily="2" charset="2"/>
                  <a:buChar char="Ø"/>
                </a:pPr>
                <a:r>
                  <a:rPr lang="en-US" smtClean="0">
                    <a:latin typeface="Constantia" pitchFamily="18" charset="0"/>
                  </a:rPr>
                  <a:t> Cực âm của nguồn điện áp ngoài đẩy điện tử dịch chuyển từ N</a:t>
                </a:r>
                <a14:m>
                  <m:oMath xmlns:m="http://schemas.openxmlformats.org/officeDocument/2006/math">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 </m:t>
                    </m:r>
                  </m:oMath>
                </a14:m>
                <a:endParaRPr lang="en-US" smtClean="0">
                  <a:latin typeface="Constantia" pitchFamily="18" charset="0"/>
                </a:endParaRPr>
              </a:p>
              <a:p>
                <a:pPr>
                  <a:buClr>
                    <a:srgbClr val="C00000"/>
                  </a:buClr>
                  <a:buFont typeface="Wingdings" pitchFamily="2" charset="2"/>
                  <a:buChar char="Ø"/>
                </a:pPr>
                <a:r>
                  <a:rPr lang="en-US" smtClean="0">
                    <a:latin typeface="Constantia" pitchFamily="18" charset="0"/>
                  </a:rPr>
                  <a:t>Sự chuyển động có hướng của điện tử và lỗ trống tạo nên dòng điện trong mạch, được gọi là dòng thuận.</a:t>
                </a:r>
              </a:p>
              <a:p>
                <a:pPr>
                  <a:buClr>
                    <a:srgbClr val="C00000"/>
                  </a:buClr>
                  <a:buFont typeface="Wingdings" pitchFamily="2" charset="2"/>
                  <a:buChar char="Ø"/>
                </a:pPr>
                <a:r>
                  <a:rPr lang="en-US" smtClean="0">
                    <a:latin typeface="Constantia" pitchFamily="18" charset="0"/>
                  </a:rPr>
                  <a:t> Giá trị của dòng thuận biến thiên theo hàm số mũ của điện áp ngoài đặt vào tinh thể bán dẫn.</a:t>
                </a:r>
              </a:p>
              <a:p>
                <a:pPr marL="0" indent="0">
                  <a:buFont typeface="Symbol" pitchFamily="18" charset="2"/>
                  <a:buNone/>
                </a:pPr>
                <a:endParaRPr lang="en-US" b="1" smtClean="0">
                  <a:latin typeface="Constantia" pitchFamily="18" charset="0"/>
                </a:endParaRPr>
              </a:p>
            </p:txBody>
          </p:sp>
        </mc:Choice>
        <mc:Fallback xmlns="">
          <p:sp>
            <p:nvSpPr>
              <p:cNvPr id="2" name="Rectangle 3"/>
              <p:cNvSpPr txBox="1">
                <a:spLocks noRot="1" noChangeAspect="1" noMove="1" noResize="1" noEditPoints="1" noAdjustHandles="1" noChangeArrowheads="1" noChangeShapeType="1" noTextEdit="1"/>
              </p:cNvSpPr>
              <p:nvPr/>
            </p:nvSpPr>
            <p:spPr>
              <a:xfrm>
                <a:off x="609599" y="1524000"/>
                <a:ext cx="8267699" cy="4724400"/>
              </a:xfrm>
              <a:prstGeom prst="rect">
                <a:avLst/>
              </a:prstGeom>
              <a:blipFill rotWithShape="1">
                <a:blip r:embed="rId2"/>
                <a:stretch>
                  <a:fillRect l="-1106" t="-1032" r="-1475"/>
                </a:stretch>
              </a:blipFill>
            </p:spPr>
            <p:txBody>
              <a:bodyPr/>
              <a:lstStyle/>
              <a:p>
                <a:r>
                  <a:rPr lang="en-US">
                    <a:noFill/>
                  </a:rPr>
                  <a:t> </a:t>
                </a:r>
              </a:p>
            </p:txBody>
          </p:sp>
        </mc:Fallback>
      </mc:AlternateContent>
      <p:sp>
        <p:nvSpPr>
          <p:cNvPr id="3" name="Text Box 161"/>
          <p:cNvSpPr txBox="1">
            <a:spLocks noChangeArrowheads="1"/>
          </p:cNvSpPr>
          <p:nvPr/>
        </p:nvSpPr>
        <p:spPr bwMode="auto">
          <a:xfrm>
            <a:off x="2387462" y="502693"/>
            <a:ext cx="4369081" cy="769441"/>
          </a:xfrm>
          <a:prstGeom prst="rect">
            <a:avLst/>
          </a:prstGeom>
          <a:noFill/>
          <a:ln w="9525">
            <a:noFill/>
            <a:miter lim="800000"/>
            <a:headEnd/>
            <a:tailEnd/>
          </a:ln>
        </p:spPr>
        <p:txBody>
          <a:bodyPr wrap="none" anchor="ctr">
            <a:spAutoFit/>
          </a:bodyPr>
          <a:lstStyle/>
          <a:p>
            <a:pPr algn="ctr" eaLnBrk="0" hangingPunct="0">
              <a:defRPr/>
            </a:pPr>
            <a:r>
              <a:rPr lang="en-US" sz="4400" b="1" smtClean="0">
                <a:solidFill>
                  <a:srgbClr val="CC0000"/>
                </a:solidFill>
                <a:latin typeface="Constantia" pitchFamily="18" charset="0"/>
              </a:rPr>
              <a:t>Phân cực thuận</a:t>
            </a:r>
            <a:endParaRPr lang="en-US" sz="4400" b="1" dirty="0">
              <a:solidFill>
                <a:srgbClr val="CC0000"/>
              </a:solidFill>
              <a:latin typeface="Constantia" pitchFamily="18" charset="0"/>
            </a:endParaRPr>
          </a:p>
        </p:txBody>
      </p:sp>
    </p:spTree>
    <p:extLst>
      <p:ext uri="{BB962C8B-B14F-4D97-AF65-F5344CB8AC3E}">
        <p14:creationId xmlns:p14="http://schemas.microsoft.com/office/powerpoint/2010/main" val="3924273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 Box 161"/>
          <p:cNvSpPr txBox="1">
            <a:spLocks noChangeArrowheads="1"/>
          </p:cNvSpPr>
          <p:nvPr/>
        </p:nvSpPr>
        <p:spPr bwMode="auto">
          <a:xfrm>
            <a:off x="2318543" y="511627"/>
            <a:ext cx="4779963" cy="708025"/>
          </a:xfrm>
          <a:prstGeom prst="rect">
            <a:avLst/>
          </a:prstGeom>
          <a:solidFill>
            <a:schemeClr val="bg1"/>
          </a:solidFill>
          <a:ln w="9525">
            <a:noFill/>
            <a:miter lim="800000"/>
            <a:headEnd/>
            <a:tailEnd/>
          </a:ln>
        </p:spPr>
        <p:txBody>
          <a:bodyPr anchor="ctr">
            <a:spAutoFit/>
          </a:bodyPr>
          <a:lstStyle/>
          <a:p>
            <a:pPr algn="ctr" eaLnBrk="0" hangingPunct="0">
              <a:defRPr/>
            </a:pPr>
            <a:r>
              <a:rPr lang="en-US" sz="4000" b="1" dirty="0" err="1">
                <a:solidFill>
                  <a:srgbClr val="CC0000"/>
                </a:solidFill>
                <a:latin typeface="+mn-lt"/>
              </a:rPr>
              <a:t>Không</a:t>
            </a:r>
            <a:r>
              <a:rPr lang="en-US" sz="4000" b="1" dirty="0">
                <a:solidFill>
                  <a:srgbClr val="CC0000"/>
                </a:solidFill>
                <a:latin typeface="+mn-lt"/>
              </a:rPr>
              <a:t> </a:t>
            </a:r>
            <a:r>
              <a:rPr lang="en-US" sz="4000" b="1" dirty="0" err="1">
                <a:solidFill>
                  <a:srgbClr val="CC0000"/>
                </a:solidFill>
                <a:latin typeface="+mn-lt"/>
              </a:rPr>
              <a:t>phân</a:t>
            </a:r>
            <a:r>
              <a:rPr lang="en-US" sz="4000" b="1" dirty="0">
                <a:solidFill>
                  <a:srgbClr val="CC0000"/>
                </a:solidFill>
                <a:latin typeface="+mn-lt"/>
              </a:rPr>
              <a:t> </a:t>
            </a:r>
            <a:r>
              <a:rPr lang="en-US" sz="4000" b="1" dirty="0" err="1">
                <a:solidFill>
                  <a:srgbClr val="CC0000"/>
                </a:solidFill>
                <a:latin typeface="+mn-lt"/>
              </a:rPr>
              <a:t>cực</a:t>
            </a:r>
            <a:r>
              <a:rPr lang="en-US" sz="4000" b="1" dirty="0">
                <a:solidFill>
                  <a:srgbClr val="CC0000"/>
                </a:solidFill>
                <a:latin typeface="+mn-lt"/>
              </a:rPr>
              <a:t> </a:t>
            </a:r>
          </a:p>
        </p:txBody>
      </p:sp>
      <p:grpSp>
        <p:nvGrpSpPr>
          <p:cNvPr id="29699" name="Group 139"/>
          <p:cNvGrpSpPr>
            <a:grpSpLocks/>
          </p:cNvGrpSpPr>
          <p:nvPr/>
        </p:nvGrpSpPr>
        <p:grpSpPr bwMode="auto">
          <a:xfrm>
            <a:off x="4449763" y="1314450"/>
            <a:ext cx="661987" cy="762000"/>
            <a:chOff x="864" y="1152"/>
            <a:chExt cx="417" cy="480"/>
          </a:xfrm>
        </p:grpSpPr>
        <p:sp>
          <p:nvSpPr>
            <p:cNvPr id="29869" name="Line 140"/>
            <p:cNvSpPr>
              <a:spLocks noChangeShapeType="1"/>
            </p:cNvSpPr>
            <p:nvPr/>
          </p:nvSpPr>
          <p:spPr bwMode="auto">
            <a:xfrm>
              <a:off x="864"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70" name="Line 141"/>
            <p:cNvSpPr>
              <a:spLocks noChangeShapeType="1"/>
            </p:cNvSpPr>
            <p:nvPr/>
          </p:nvSpPr>
          <p:spPr bwMode="auto">
            <a:xfrm>
              <a:off x="1152"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71" name="Line 142"/>
            <p:cNvSpPr>
              <a:spLocks noChangeShapeType="1"/>
            </p:cNvSpPr>
            <p:nvPr/>
          </p:nvSpPr>
          <p:spPr bwMode="auto">
            <a:xfrm>
              <a:off x="1281"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72" name="Line 143"/>
            <p:cNvSpPr>
              <a:spLocks noChangeShapeType="1"/>
            </p:cNvSpPr>
            <p:nvPr/>
          </p:nvSpPr>
          <p:spPr bwMode="auto">
            <a:xfrm>
              <a:off x="1008"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9700" name="Group 144"/>
          <p:cNvGrpSpPr>
            <a:grpSpLocks/>
          </p:cNvGrpSpPr>
          <p:nvPr/>
        </p:nvGrpSpPr>
        <p:grpSpPr bwMode="auto">
          <a:xfrm rot="5400000">
            <a:off x="3270250" y="1157288"/>
            <a:ext cx="369887" cy="1030288"/>
            <a:chOff x="709" y="1285"/>
            <a:chExt cx="233" cy="649"/>
          </a:xfrm>
        </p:grpSpPr>
        <p:sp>
          <p:nvSpPr>
            <p:cNvPr id="29862" name="Line 145"/>
            <p:cNvSpPr>
              <a:spLocks noChangeShapeType="1"/>
            </p:cNvSpPr>
            <p:nvPr/>
          </p:nvSpPr>
          <p:spPr bwMode="auto">
            <a:xfrm flipV="1">
              <a:off x="724" y="1448"/>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63" name="Line 146"/>
            <p:cNvSpPr>
              <a:spLocks noChangeShapeType="1"/>
            </p:cNvSpPr>
            <p:nvPr/>
          </p:nvSpPr>
          <p:spPr bwMode="auto">
            <a:xfrm flipV="1">
              <a:off x="709" y="1654"/>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64" name="Line 147"/>
            <p:cNvSpPr>
              <a:spLocks noChangeShapeType="1"/>
            </p:cNvSpPr>
            <p:nvPr/>
          </p:nvSpPr>
          <p:spPr bwMode="auto">
            <a:xfrm flipH="1" flipV="1">
              <a:off x="724" y="1551"/>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65" name="Line 148"/>
            <p:cNvSpPr>
              <a:spLocks noChangeShapeType="1"/>
            </p:cNvSpPr>
            <p:nvPr/>
          </p:nvSpPr>
          <p:spPr bwMode="auto">
            <a:xfrm flipH="1" flipV="1">
              <a:off x="724" y="1769"/>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66" name="Line 149"/>
            <p:cNvSpPr>
              <a:spLocks noChangeShapeType="1"/>
            </p:cNvSpPr>
            <p:nvPr/>
          </p:nvSpPr>
          <p:spPr bwMode="auto">
            <a:xfrm flipH="1" flipV="1">
              <a:off x="709" y="1345"/>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867" name="Freeform 150"/>
            <p:cNvSpPr>
              <a:spLocks/>
            </p:cNvSpPr>
            <p:nvPr/>
          </p:nvSpPr>
          <p:spPr bwMode="auto">
            <a:xfrm flipH="1">
              <a:off x="811" y="1866"/>
              <a:ext cx="131" cy="68"/>
            </a:xfrm>
            <a:custGeom>
              <a:avLst/>
              <a:gdLst>
                <a:gd name="T0" fmla="*/ 131 w 131"/>
                <a:gd name="T1" fmla="*/ 68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29868" name="Freeform 151"/>
            <p:cNvSpPr>
              <a:spLocks/>
            </p:cNvSpPr>
            <p:nvPr/>
          </p:nvSpPr>
          <p:spPr bwMode="auto">
            <a:xfrm flipH="1">
              <a:off x="710" y="1285"/>
              <a:ext cx="131" cy="68"/>
            </a:xfrm>
            <a:custGeom>
              <a:avLst/>
              <a:gdLst>
                <a:gd name="T0" fmla="*/ 131 w 131"/>
                <a:gd name="T1" fmla="*/ 68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sp>
        <p:nvSpPr>
          <p:cNvPr id="29701" name="Line 152"/>
          <p:cNvSpPr>
            <a:spLocks noChangeShapeType="1"/>
          </p:cNvSpPr>
          <p:nvPr/>
        </p:nvSpPr>
        <p:spPr bwMode="auto">
          <a:xfrm flipH="1">
            <a:off x="1689100" y="1647825"/>
            <a:ext cx="1270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22" name="Line 153"/>
          <p:cNvSpPr>
            <a:spLocks noChangeShapeType="1"/>
          </p:cNvSpPr>
          <p:nvPr/>
        </p:nvSpPr>
        <p:spPr bwMode="auto">
          <a:xfrm>
            <a:off x="1701800" y="1647825"/>
            <a:ext cx="0" cy="26638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3" name="Line 154"/>
          <p:cNvSpPr>
            <a:spLocks noChangeShapeType="1"/>
          </p:cNvSpPr>
          <p:nvPr/>
        </p:nvSpPr>
        <p:spPr bwMode="auto">
          <a:xfrm>
            <a:off x="1685925" y="4314825"/>
            <a:ext cx="73183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4" name="Line 155"/>
          <p:cNvSpPr>
            <a:spLocks noChangeShapeType="1"/>
          </p:cNvSpPr>
          <p:nvPr/>
        </p:nvSpPr>
        <p:spPr bwMode="auto">
          <a:xfrm>
            <a:off x="3973513" y="1695450"/>
            <a:ext cx="4762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5" name="Line 156"/>
          <p:cNvSpPr>
            <a:spLocks noChangeShapeType="1"/>
          </p:cNvSpPr>
          <p:nvPr/>
        </p:nvSpPr>
        <p:spPr bwMode="auto">
          <a:xfrm>
            <a:off x="5127625" y="1695450"/>
            <a:ext cx="24955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26" name="Line 157"/>
          <p:cNvSpPr>
            <a:spLocks noChangeShapeType="1"/>
          </p:cNvSpPr>
          <p:nvPr/>
        </p:nvSpPr>
        <p:spPr bwMode="auto">
          <a:xfrm>
            <a:off x="7604125" y="1695450"/>
            <a:ext cx="0" cy="2616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7" name="Line 158"/>
          <p:cNvSpPr>
            <a:spLocks noChangeShapeType="1"/>
          </p:cNvSpPr>
          <p:nvPr/>
        </p:nvSpPr>
        <p:spPr bwMode="auto">
          <a:xfrm flipH="1">
            <a:off x="6858000" y="4314825"/>
            <a:ext cx="7778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30" name="Text Box 161"/>
          <p:cNvSpPr txBox="1">
            <a:spLocks noChangeArrowheads="1"/>
          </p:cNvSpPr>
          <p:nvPr/>
        </p:nvSpPr>
        <p:spPr bwMode="auto">
          <a:xfrm>
            <a:off x="2455183" y="511627"/>
            <a:ext cx="4659313" cy="708025"/>
          </a:xfrm>
          <a:prstGeom prst="rect">
            <a:avLst/>
          </a:prstGeom>
          <a:solidFill>
            <a:schemeClr val="bg1"/>
          </a:solidFill>
          <a:ln w="9525">
            <a:noFill/>
            <a:miter lim="800000"/>
            <a:headEnd/>
            <a:tailEnd/>
          </a:ln>
        </p:spPr>
        <p:txBody>
          <a:bodyPr anchor="ctr">
            <a:spAutoFit/>
          </a:bodyPr>
          <a:lstStyle/>
          <a:p>
            <a:pPr algn="ctr" eaLnBrk="0" hangingPunct="0">
              <a:defRPr/>
            </a:pPr>
            <a:r>
              <a:rPr lang="en-US" sz="4000" b="1" dirty="0" err="1">
                <a:solidFill>
                  <a:srgbClr val="CC0000"/>
                </a:solidFill>
                <a:latin typeface="+mn-lt"/>
              </a:rPr>
              <a:t>Phân</a:t>
            </a:r>
            <a:r>
              <a:rPr lang="en-US" sz="4000" b="1" dirty="0">
                <a:solidFill>
                  <a:srgbClr val="CC0000"/>
                </a:solidFill>
                <a:latin typeface="+mn-lt"/>
              </a:rPr>
              <a:t> </a:t>
            </a:r>
            <a:r>
              <a:rPr lang="en-US" sz="4000" b="1" dirty="0" err="1">
                <a:solidFill>
                  <a:srgbClr val="CC0000"/>
                </a:solidFill>
                <a:latin typeface="+mn-lt"/>
              </a:rPr>
              <a:t>cực</a:t>
            </a:r>
            <a:r>
              <a:rPr lang="en-US" sz="4000" b="1" dirty="0">
                <a:solidFill>
                  <a:srgbClr val="CC0000"/>
                </a:solidFill>
                <a:latin typeface="+mn-lt"/>
              </a:rPr>
              <a:t> </a:t>
            </a:r>
            <a:r>
              <a:rPr lang="en-US" sz="4000" b="1" dirty="0" err="1">
                <a:solidFill>
                  <a:srgbClr val="CC0000"/>
                </a:solidFill>
                <a:latin typeface="+mn-lt"/>
              </a:rPr>
              <a:t>thuận</a:t>
            </a:r>
            <a:endParaRPr lang="en-US" sz="4000" b="1" dirty="0">
              <a:solidFill>
                <a:srgbClr val="CC0000"/>
              </a:solidFill>
              <a:latin typeface="+mn-lt"/>
            </a:endParaRPr>
          </a:p>
        </p:txBody>
      </p:sp>
      <p:sp>
        <p:nvSpPr>
          <p:cNvPr id="29709" name="Slide Number Placeholder 16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DCE39A8-23DA-4B3D-A454-ED3397E3AFD9}" type="slidenum">
              <a:rPr lang="en-US" smtClean="0"/>
              <a:pPr eaLnBrk="1" hangingPunct="1"/>
              <a:t>34</a:t>
            </a:fld>
            <a:endParaRPr lang="en-US" smtClean="0"/>
          </a:p>
        </p:txBody>
      </p:sp>
      <p:grpSp>
        <p:nvGrpSpPr>
          <p:cNvPr id="29710" name="Group 2"/>
          <p:cNvGrpSpPr>
            <a:grpSpLocks/>
          </p:cNvGrpSpPr>
          <p:nvPr/>
        </p:nvGrpSpPr>
        <p:grpSpPr bwMode="auto">
          <a:xfrm>
            <a:off x="3962400" y="4067175"/>
            <a:ext cx="609600" cy="609600"/>
            <a:chOff x="2304" y="1008"/>
            <a:chExt cx="240" cy="240"/>
          </a:xfrm>
        </p:grpSpPr>
        <p:sp>
          <p:nvSpPr>
            <p:cNvPr id="29858" name="Oval 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59" name="Group 167"/>
            <p:cNvGrpSpPr>
              <a:grpSpLocks/>
            </p:cNvGrpSpPr>
            <p:nvPr/>
          </p:nvGrpSpPr>
          <p:grpSpPr bwMode="auto">
            <a:xfrm>
              <a:off x="2352" y="1056"/>
              <a:ext cx="144" cy="144"/>
              <a:chOff x="2352" y="480"/>
              <a:chExt cx="144" cy="144"/>
            </a:xfrm>
          </p:grpSpPr>
          <p:sp>
            <p:nvSpPr>
              <p:cNvPr id="29860" name="Rectangle 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61" name="Rectangle 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29711" name="Oval 7"/>
          <p:cNvSpPr>
            <a:spLocks noChangeArrowheads="1"/>
          </p:cNvSpPr>
          <p:nvPr/>
        </p:nvSpPr>
        <p:spPr bwMode="auto">
          <a:xfrm>
            <a:off x="3924300" y="4035425"/>
            <a:ext cx="682625" cy="6826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vi-VN"/>
          </a:p>
        </p:txBody>
      </p:sp>
      <p:sp>
        <p:nvSpPr>
          <p:cNvPr id="29712" name="Rectangle 8"/>
          <p:cNvSpPr>
            <a:spLocks noChangeArrowheads="1"/>
          </p:cNvSpPr>
          <p:nvPr/>
        </p:nvSpPr>
        <p:spPr bwMode="auto">
          <a:xfrm>
            <a:off x="2446338" y="3359150"/>
            <a:ext cx="4387850" cy="1882775"/>
          </a:xfrm>
          <a:prstGeom prst="rect">
            <a:avLst/>
          </a:prstGeom>
          <a:gradFill rotWithShape="0">
            <a:gsLst>
              <a:gs pos="0">
                <a:srgbClr val="595959"/>
              </a:gs>
              <a:gs pos="50000">
                <a:srgbClr val="C0C0C0"/>
              </a:gs>
              <a:gs pos="100000">
                <a:srgbClr val="5959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nvGrpSpPr>
          <p:cNvPr id="6" name="Group 9"/>
          <p:cNvGrpSpPr>
            <a:grpSpLocks/>
          </p:cNvGrpSpPr>
          <p:nvPr/>
        </p:nvGrpSpPr>
        <p:grpSpPr bwMode="auto">
          <a:xfrm>
            <a:off x="6272213" y="4311650"/>
            <a:ext cx="585787" cy="609600"/>
            <a:chOff x="1824" y="864"/>
            <a:chExt cx="240" cy="240"/>
          </a:xfrm>
        </p:grpSpPr>
        <p:sp>
          <p:nvSpPr>
            <p:cNvPr id="29856" name="Oval 1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57" name="Rectangle 1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14" name="Group 12"/>
          <p:cNvGrpSpPr>
            <a:grpSpLocks/>
          </p:cNvGrpSpPr>
          <p:nvPr/>
        </p:nvGrpSpPr>
        <p:grpSpPr bwMode="auto">
          <a:xfrm>
            <a:off x="5510213" y="3352800"/>
            <a:ext cx="585787" cy="609600"/>
            <a:chOff x="1824" y="864"/>
            <a:chExt cx="240" cy="240"/>
          </a:xfrm>
        </p:grpSpPr>
        <p:sp>
          <p:nvSpPr>
            <p:cNvPr id="29854" name="Oval 13"/>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55" name="Rectangle 14"/>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15" name="Group 15"/>
          <p:cNvGrpSpPr>
            <a:grpSpLocks/>
          </p:cNvGrpSpPr>
          <p:nvPr/>
        </p:nvGrpSpPr>
        <p:grpSpPr bwMode="auto">
          <a:xfrm>
            <a:off x="5756275" y="4556125"/>
            <a:ext cx="585788" cy="609600"/>
            <a:chOff x="1824" y="864"/>
            <a:chExt cx="240" cy="240"/>
          </a:xfrm>
        </p:grpSpPr>
        <p:sp>
          <p:nvSpPr>
            <p:cNvPr id="29852"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53"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16" name="Group 18"/>
          <p:cNvGrpSpPr>
            <a:grpSpLocks/>
          </p:cNvGrpSpPr>
          <p:nvPr/>
        </p:nvGrpSpPr>
        <p:grpSpPr bwMode="auto">
          <a:xfrm>
            <a:off x="5510213" y="3886200"/>
            <a:ext cx="585787" cy="609600"/>
            <a:chOff x="1824" y="864"/>
            <a:chExt cx="240" cy="240"/>
          </a:xfrm>
        </p:grpSpPr>
        <p:sp>
          <p:nvSpPr>
            <p:cNvPr id="29850" name="Oval 1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51" name="Rectangle 2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17" name="Group 21"/>
          <p:cNvGrpSpPr>
            <a:grpSpLocks/>
          </p:cNvGrpSpPr>
          <p:nvPr/>
        </p:nvGrpSpPr>
        <p:grpSpPr bwMode="auto">
          <a:xfrm>
            <a:off x="5257800" y="3352800"/>
            <a:ext cx="585788" cy="609600"/>
            <a:chOff x="1824" y="864"/>
            <a:chExt cx="240" cy="240"/>
          </a:xfrm>
        </p:grpSpPr>
        <p:sp>
          <p:nvSpPr>
            <p:cNvPr id="29848" name="Oval 2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49" name="Rectangle 2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18" name="Group 24"/>
          <p:cNvGrpSpPr>
            <a:grpSpLocks/>
          </p:cNvGrpSpPr>
          <p:nvPr/>
        </p:nvGrpSpPr>
        <p:grpSpPr bwMode="auto">
          <a:xfrm>
            <a:off x="6065838" y="3948113"/>
            <a:ext cx="585787" cy="609600"/>
            <a:chOff x="1824" y="864"/>
            <a:chExt cx="240" cy="240"/>
          </a:xfrm>
        </p:grpSpPr>
        <p:sp>
          <p:nvSpPr>
            <p:cNvPr id="29846" name="Oval 2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47" name="Rectangle 2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19" name="Group 27"/>
          <p:cNvGrpSpPr>
            <a:grpSpLocks/>
          </p:cNvGrpSpPr>
          <p:nvPr/>
        </p:nvGrpSpPr>
        <p:grpSpPr bwMode="auto">
          <a:xfrm>
            <a:off x="6196013" y="3429000"/>
            <a:ext cx="585787" cy="609600"/>
            <a:chOff x="1824" y="864"/>
            <a:chExt cx="240" cy="240"/>
          </a:xfrm>
        </p:grpSpPr>
        <p:sp>
          <p:nvSpPr>
            <p:cNvPr id="29844"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45"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20" name="Group 30"/>
          <p:cNvGrpSpPr>
            <a:grpSpLocks/>
          </p:cNvGrpSpPr>
          <p:nvPr/>
        </p:nvGrpSpPr>
        <p:grpSpPr bwMode="auto">
          <a:xfrm>
            <a:off x="6183313" y="4559300"/>
            <a:ext cx="585787" cy="609600"/>
            <a:chOff x="1824" y="864"/>
            <a:chExt cx="240" cy="240"/>
          </a:xfrm>
        </p:grpSpPr>
        <p:sp>
          <p:nvSpPr>
            <p:cNvPr id="29842"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43"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21" name="Group 33"/>
          <p:cNvGrpSpPr>
            <a:grpSpLocks/>
          </p:cNvGrpSpPr>
          <p:nvPr/>
        </p:nvGrpSpPr>
        <p:grpSpPr bwMode="auto">
          <a:xfrm>
            <a:off x="2876550" y="3459163"/>
            <a:ext cx="609600" cy="609600"/>
            <a:chOff x="2304" y="1008"/>
            <a:chExt cx="240" cy="240"/>
          </a:xfrm>
        </p:grpSpPr>
        <p:sp>
          <p:nvSpPr>
            <p:cNvPr id="29838" name="Oval 3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39" name="Group 35"/>
            <p:cNvGrpSpPr>
              <a:grpSpLocks/>
            </p:cNvGrpSpPr>
            <p:nvPr/>
          </p:nvGrpSpPr>
          <p:grpSpPr bwMode="auto">
            <a:xfrm>
              <a:off x="2352" y="1056"/>
              <a:ext cx="144" cy="144"/>
              <a:chOff x="2352" y="480"/>
              <a:chExt cx="144" cy="144"/>
            </a:xfrm>
          </p:grpSpPr>
          <p:sp>
            <p:nvSpPr>
              <p:cNvPr id="29840" name="Rectangle 3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41" name="Rectangle 3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22" name="Group 38"/>
          <p:cNvGrpSpPr>
            <a:grpSpLocks/>
          </p:cNvGrpSpPr>
          <p:nvPr/>
        </p:nvGrpSpPr>
        <p:grpSpPr bwMode="auto">
          <a:xfrm>
            <a:off x="2422525" y="3460750"/>
            <a:ext cx="609600" cy="609600"/>
            <a:chOff x="2304" y="1008"/>
            <a:chExt cx="240" cy="240"/>
          </a:xfrm>
        </p:grpSpPr>
        <p:sp>
          <p:nvSpPr>
            <p:cNvPr id="29834"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35" name="Group 40"/>
            <p:cNvGrpSpPr>
              <a:grpSpLocks/>
            </p:cNvGrpSpPr>
            <p:nvPr/>
          </p:nvGrpSpPr>
          <p:grpSpPr bwMode="auto">
            <a:xfrm>
              <a:off x="2352" y="1056"/>
              <a:ext cx="144" cy="144"/>
              <a:chOff x="2352" y="480"/>
              <a:chExt cx="144" cy="144"/>
            </a:xfrm>
          </p:grpSpPr>
          <p:sp>
            <p:nvSpPr>
              <p:cNvPr id="29836"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37"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23" name="Group 43"/>
          <p:cNvGrpSpPr>
            <a:grpSpLocks/>
          </p:cNvGrpSpPr>
          <p:nvPr/>
        </p:nvGrpSpPr>
        <p:grpSpPr bwMode="auto">
          <a:xfrm>
            <a:off x="3429000" y="3459163"/>
            <a:ext cx="609600" cy="609600"/>
            <a:chOff x="2304" y="1008"/>
            <a:chExt cx="240" cy="240"/>
          </a:xfrm>
        </p:grpSpPr>
        <p:sp>
          <p:nvSpPr>
            <p:cNvPr id="29830" name="Oval 4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31" name="Group 45"/>
            <p:cNvGrpSpPr>
              <a:grpSpLocks/>
            </p:cNvGrpSpPr>
            <p:nvPr/>
          </p:nvGrpSpPr>
          <p:grpSpPr bwMode="auto">
            <a:xfrm>
              <a:off x="2352" y="1056"/>
              <a:ext cx="144" cy="144"/>
              <a:chOff x="2352" y="480"/>
              <a:chExt cx="144" cy="144"/>
            </a:xfrm>
          </p:grpSpPr>
          <p:sp>
            <p:nvSpPr>
              <p:cNvPr id="29832" name="Rectangle 4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33" name="Rectangle 4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24" name="Group 48"/>
          <p:cNvGrpSpPr>
            <a:grpSpLocks/>
          </p:cNvGrpSpPr>
          <p:nvPr/>
        </p:nvGrpSpPr>
        <p:grpSpPr bwMode="auto">
          <a:xfrm>
            <a:off x="2422525" y="4556125"/>
            <a:ext cx="609600" cy="609600"/>
            <a:chOff x="2304" y="1008"/>
            <a:chExt cx="240" cy="240"/>
          </a:xfrm>
        </p:grpSpPr>
        <p:sp>
          <p:nvSpPr>
            <p:cNvPr id="29826" name="Oval 4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27" name="Group 50"/>
            <p:cNvGrpSpPr>
              <a:grpSpLocks/>
            </p:cNvGrpSpPr>
            <p:nvPr/>
          </p:nvGrpSpPr>
          <p:grpSpPr bwMode="auto">
            <a:xfrm>
              <a:off x="2352" y="1056"/>
              <a:ext cx="144" cy="144"/>
              <a:chOff x="2352" y="480"/>
              <a:chExt cx="144" cy="144"/>
            </a:xfrm>
          </p:grpSpPr>
          <p:sp>
            <p:nvSpPr>
              <p:cNvPr id="29828" name="Rectangle 5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29" name="Rectangle 5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25" name="Group 53"/>
          <p:cNvGrpSpPr>
            <a:grpSpLocks/>
          </p:cNvGrpSpPr>
          <p:nvPr/>
        </p:nvGrpSpPr>
        <p:grpSpPr bwMode="auto">
          <a:xfrm>
            <a:off x="2481263" y="4192588"/>
            <a:ext cx="609600" cy="609600"/>
            <a:chOff x="2304" y="1008"/>
            <a:chExt cx="240" cy="240"/>
          </a:xfrm>
        </p:grpSpPr>
        <p:sp>
          <p:nvSpPr>
            <p:cNvPr id="29822" name="Oval 5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23" name="Group 55"/>
            <p:cNvGrpSpPr>
              <a:grpSpLocks/>
            </p:cNvGrpSpPr>
            <p:nvPr/>
          </p:nvGrpSpPr>
          <p:grpSpPr bwMode="auto">
            <a:xfrm>
              <a:off x="2352" y="1056"/>
              <a:ext cx="144" cy="144"/>
              <a:chOff x="2352" y="480"/>
              <a:chExt cx="144" cy="144"/>
            </a:xfrm>
          </p:grpSpPr>
          <p:sp>
            <p:nvSpPr>
              <p:cNvPr id="29824" name="Rectangle 5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25" name="Rectangle 5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26" name="Group 58"/>
          <p:cNvGrpSpPr>
            <a:grpSpLocks/>
          </p:cNvGrpSpPr>
          <p:nvPr/>
        </p:nvGrpSpPr>
        <p:grpSpPr bwMode="auto">
          <a:xfrm>
            <a:off x="3352800" y="4556125"/>
            <a:ext cx="609600" cy="609600"/>
            <a:chOff x="2304" y="1008"/>
            <a:chExt cx="240" cy="240"/>
          </a:xfrm>
        </p:grpSpPr>
        <p:sp>
          <p:nvSpPr>
            <p:cNvPr id="29818" name="Oval 5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19" name="Group 60"/>
            <p:cNvGrpSpPr>
              <a:grpSpLocks/>
            </p:cNvGrpSpPr>
            <p:nvPr/>
          </p:nvGrpSpPr>
          <p:grpSpPr bwMode="auto">
            <a:xfrm>
              <a:off x="2352" y="1056"/>
              <a:ext cx="144" cy="144"/>
              <a:chOff x="2352" y="480"/>
              <a:chExt cx="144" cy="144"/>
            </a:xfrm>
          </p:grpSpPr>
          <p:sp>
            <p:nvSpPr>
              <p:cNvPr id="29820" name="Rectangle 6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21" name="Rectangle 6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6" name="Group 63"/>
          <p:cNvGrpSpPr>
            <a:grpSpLocks/>
          </p:cNvGrpSpPr>
          <p:nvPr/>
        </p:nvGrpSpPr>
        <p:grpSpPr bwMode="auto">
          <a:xfrm>
            <a:off x="3213100" y="3827463"/>
            <a:ext cx="609600" cy="609600"/>
            <a:chOff x="2304" y="1008"/>
            <a:chExt cx="240" cy="240"/>
          </a:xfrm>
        </p:grpSpPr>
        <p:sp>
          <p:nvSpPr>
            <p:cNvPr id="29814" name="Oval 6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15" name="Group 65"/>
            <p:cNvGrpSpPr>
              <a:grpSpLocks/>
            </p:cNvGrpSpPr>
            <p:nvPr/>
          </p:nvGrpSpPr>
          <p:grpSpPr bwMode="auto">
            <a:xfrm>
              <a:off x="2352" y="1056"/>
              <a:ext cx="144" cy="144"/>
              <a:chOff x="2352" y="480"/>
              <a:chExt cx="144" cy="144"/>
            </a:xfrm>
          </p:grpSpPr>
          <p:sp>
            <p:nvSpPr>
              <p:cNvPr id="29816" name="Rectangle 6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17" name="Rectangle 6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8" name="Group 68"/>
          <p:cNvGrpSpPr>
            <a:grpSpLocks/>
          </p:cNvGrpSpPr>
          <p:nvPr/>
        </p:nvGrpSpPr>
        <p:grpSpPr bwMode="auto">
          <a:xfrm>
            <a:off x="2667000" y="3946525"/>
            <a:ext cx="609600" cy="609600"/>
            <a:chOff x="2304" y="1008"/>
            <a:chExt cx="240" cy="240"/>
          </a:xfrm>
        </p:grpSpPr>
        <p:sp>
          <p:nvSpPr>
            <p:cNvPr id="29810" name="Oval 6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11" name="Group 70"/>
            <p:cNvGrpSpPr>
              <a:grpSpLocks/>
            </p:cNvGrpSpPr>
            <p:nvPr/>
          </p:nvGrpSpPr>
          <p:grpSpPr bwMode="auto">
            <a:xfrm>
              <a:off x="2352" y="1056"/>
              <a:ext cx="144" cy="144"/>
              <a:chOff x="2352" y="480"/>
              <a:chExt cx="144" cy="144"/>
            </a:xfrm>
          </p:grpSpPr>
          <p:sp>
            <p:nvSpPr>
              <p:cNvPr id="29812" name="Rectangle 7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13" name="Rectangle 7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0" name="Group 73"/>
          <p:cNvGrpSpPr>
            <a:grpSpLocks/>
          </p:cNvGrpSpPr>
          <p:nvPr/>
        </p:nvGrpSpPr>
        <p:grpSpPr bwMode="auto">
          <a:xfrm>
            <a:off x="2968625" y="4557713"/>
            <a:ext cx="609600" cy="609600"/>
            <a:chOff x="2304" y="1008"/>
            <a:chExt cx="240" cy="240"/>
          </a:xfrm>
        </p:grpSpPr>
        <p:sp>
          <p:nvSpPr>
            <p:cNvPr id="29806" name="Oval 7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07" name="Group 75"/>
            <p:cNvGrpSpPr>
              <a:grpSpLocks/>
            </p:cNvGrpSpPr>
            <p:nvPr/>
          </p:nvGrpSpPr>
          <p:grpSpPr bwMode="auto">
            <a:xfrm>
              <a:off x="2352" y="1056"/>
              <a:ext cx="144" cy="144"/>
              <a:chOff x="2352" y="480"/>
              <a:chExt cx="144" cy="144"/>
            </a:xfrm>
          </p:grpSpPr>
          <p:sp>
            <p:nvSpPr>
              <p:cNvPr id="29808" name="Rectangle 7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09" name="Rectangle 7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0640" name="Group 78"/>
          <p:cNvGrpSpPr>
            <a:grpSpLocks/>
          </p:cNvGrpSpPr>
          <p:nvPr/>
        </p:nvGrpSpPr>
        <p:grpSpPr bwMode="auto">
          <a:xfrm>
            <a:off x="3244850" y="4070350"/>
            <a:ext cx="609600" cy="609600"/>
            <a:chOff x="2304" y="1008"/>
            <a:chExt cx="240" cy="240"/>
          </a:xfrm>
        </p:grpSpPr>
        <p:sp>
          <p:nvSpPr>
            <p:cNvPr id="29802" name="Oval 7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803" name="Group 80"/>
            <p:cNvGrpSpPr>
              <a:grpSpLocks/>
            </p:cNvGrpSpPr>
            <p:nvPr/>
          </p:nvGrpSpPr>
          <p:grpSpPr bwMode="auto">
            <a:xfrm>
              <a:off x="2352" y="1056"/>
              <a:ext cx="144" cy="144"/>
              <a:chOff x="2352" y="480"/>
              <a:chExt cx="144" cy="144"/>
            </a:xfrm>
          </p:grpSpPr>
          <p:sp>
            <p:nvSpPr>
              <p:cNvPr id="29804" name="Rectangle 8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805" name="Rectangle 8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29731" name="Rectangle 83"/>
          <p:cNvSpPr>
            <a:spLocks noChangeArrowheads="1"/>
          </p:cNvSpPr>
          <p:nvPr/>
        </p:nvSpPr>
        <p:spPr bwMode="auto">
          <a:xfrm>
            <a:off x="2422525" y="3352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29732" name="Rectangle 84"/>
          <p:cNvSpPr>
            <a:spLocks noChangeArrowheads="1"/>
          </p:cNvSpPr>
          <p:nvPr/>
        </p:nvSpPr>
        <p:spPr bwMode="auto">
          <a:xfrm>
            <a:off x="4632325" y="3352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29733" name="Line 87"/>
          <p:cNvSpPr>
            <a:spLocks noChangeShapeType="1"/>
          </p:cNvSpPr>
          <p:nvPr/>
        </p:nvSpPr>
        <p:spPr bwMode="auto">
          <a:xfrm>
            <a:off x="2422525" y="3352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4" name="Line 88"/>
          <p:cNvSpPr>
            <a:spLocks noChangeShapeType="1"/>
          </p:cNvSpPr>
          <p:nvPr/>
        </p:nvSpPr>
        <p:spPr bwMode="auto">
          <a:xfrm>
            <a:off x="6858000" y="3352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9735" name="Group 90"/>
          <p:cNvGrpSpPr>
            <a:grpSpLocks/>
          </p:cNvGrpSpPr>
          <p:nvPr/>
        </p:nvGrpSpPr>
        <p:grpSpPr bwMode="auto">
          <a:xfrm>
            <a:off x="5181600" y="4572000"/>
            <a:ext cx="585788" cy="609600"/>
            <a:chOff x="1824" y="864"/>
            <a:chExt cx="240" cy="240"/>
          </a:xfrm>
        </p:grpSpPr>
        <p:sp>
          <p:nvSpPr>
            <p:cNvPr id="29800" name="Oval 9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801" name="Rectangle 9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36" name="Group 93"/>
          <p:cNvGrpSpPr>
            <a:grpSpLocks/>
          </p:cNvGrpSpPr>
          <p:nvPr/>
        </p:nvGrpSpPr>
        <p:grpSpPr bwMode="auto">
          <a:xfrm>
            <a:off x="4214813" y="4038600"/>
            <a:ext cx="585787" cy="609600"/>
            <a:chOff x="1824" y="864"/>
            <a:chExt cx="240" cy="240"/>
          </a:xfrm>
        </p:grpSpPr>
        <p:sp>
          <p:nvSpPr>
            <p:cNvPr id="29798" name="Oval 9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99" name="Rectangle 9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0645" name="Group 15"/>
          <p:cNvGrpSpPr>
            <a:grpSpLocks/>
          </p:cNvGrpSpPr>
          <p:nvPr/>
        </p:nvGrpSpPr>
        <p:grpSpPr bwMode="auto">
          <a:xfrm>
            <a:off x="5334000" y="4556125"/>
            <a:ext cx="585788" cy="609600"/>
            <a:chOff x="1824" y="864"/>
            <a:chExt cx="240" cy="240"/>
          </a:xfrm>
        </p:grpSpPr>
        <p:sp>
          <p:nvSpPr>
            <p:cNvPr id="29796"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97"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38" name="Group 21"/>
          <p:cNvGrpSpPr>
            <a:grpSpLocks/>
          </p:cNvGrpSpPr>
          <p:nvPr/>
        </p:nvGrpSpPr>
        <p:grpSpPr bwMode="auto">
          <a:xfrm>
            <a:off x="4876800" y="4038600"/>
            <a:ext cx="585788" cy="609600"/>
            <a:chOff x="1824" y="864"/>
            <a:chExt cx="240" cy="240"/>
          </a:xfrm>
        </p:grpSpPr>
        <p:sp>
          <p:nvSpPr>
            <p:cNvPr id="29794" name="Oval 2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95" name="Rectangle 2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0647" name="Group 24"/>
          <p:cNvGrpSpPr>
            <a:grpSpLocks/>
          </p:cNvGrpSpPr>
          <p:nvPr/>
        </p:nvGrpSpPr>
        <p:grpSpPr bwMode="auto">
          <a:xfrm>
            <a:off x="5643563" y="3948113"/>
            <a:ext cx="585787" cy="609600"/>
            <a:chOff x="1824" y="864"/>
            <a:chExt cx="240" cy="240"/>
          </a:xfrm>
        </p:grpSpPr>
        <p:sp>
          <p:nvSpPr>
            <p:cNvPr id="29792" name="Oval 2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93" name="Rectangle 2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0648" name="Group 27"/>
          <p:cNvGrpSpPr>
            <a:grpSpLocks/>
          </p:cNvGrpSpPr>
          <p:nvPr/>
        </p:nvGrpSpPr>
        <p:grpSpPr bwMode="auto">
          <a:xfrm>
            <a:off x="5773738" y="3429000"/>
            <a:ext cx="585787" cy="609600"/>
            <a:chOff x="1824" y="864"/>
            <a:chExt cx="240" cy="240"/>
          </a:xfrm>
        </p:grpSpPr>
        <p:sp>
          <p:nvSpPr>
            <p:cNvPr id="29790"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91"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41" name="Group 30"/>
          <p:cNvGrpSpPr>
            <a:grpSpLocks/>
          </p:cNvGrpSpPr>
          <p:nvPr/>
        </p:nvGrpSpPr>
        <p:grpSpPr bwMode="auto">
          <a:xfrm>
            <a:off x="5761038" y="4559300"/>
            <a:ext cx="585787" cy="609600"/>
            <a:chOff x="1824" y="864"/>
            <a:chExt cx="240" cy="240"/>
          </a:xfrm>
        </p:grpSpPr>
        <p:sp>
          <p:nvSpPr>
            <p:cNvPr id="29788"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89"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0650" name="Group 33"/>
          <p:cNvGrpSpPr>
            <a:grpSpLocks/>
          </p:cNvGrpSpPr>
          <p:nvPr/>
        </p:nvGrpSpPr>
        <p:grpSpPr bwMode="auto">
          <a:xfrm>
            <a:off x="3048000" y="3459163"/>
            <a:ext cx="609600" cy="609600"/>
            <a:chOff x="2304" y="1008"/>
            <a:chExt cx="240" cy="240"/>
          </a:xfrm>
        </p:grpSpPr>
        <p:sp>
          <p:nvSpPr>
            <p:cNvPr id="29784" name="Oval 3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785" name="Group 35"/>
            <p:cNvGrpSpPr>
              <a:grpSpLocks/>
            </p:cNvGrpSpPr>
            <p:nvPr/>
          </p:nvGrpSpPr>
          <p:grpSpPr bwMode="auto">
            <a:xfrm>
              <a:off x="2352" y="1056"/>
              <a:ext cx="144" cy="144"/>
              <a:chOff x="2352" y="480"/>
              <a:chExt cx="144" cy="144"/>
            </a:xfrm>
          </p:grpSpPr>
          <p:sp>
            <p:nvSpPr>
              <p:cNvPr id="29786" name="Rectangle 3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787" name="Rectangle 3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43" name="Group 38"/>
          <p:cNvGrpSpPr>
            <a:grpSpLocks/>
          </p:cNvGrpSpPr>
          <p:nvPr/>
        </p:nvGrpSpPr>
        <p:grpSpPr bwMode="auto">
          <a:xfrm>
            <a:off x="2593975" y="3460750"/>
            <a:ext cx="609600" cy="609600"/>
            <a:chOff x="2304" y="1008"/>
            <a:chExt cx="240" cy="240"/>
          </a:xfrm>
        </p:grpSpPr>
        <p:sp>
          <p:nvSpPr>
            <p:cNvPr id="29780"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781" name="Group 40"/>
            <p:cNvGrpSpPr>
              <a:grpSpLocks/>
            </p:cNvGrpSpPr>
            <p:nvPr/>
          </p:nvGrpSpPr>
          <p:grpSpPr bwMode="auto">
            <a:xfrm>
              <a:off x="2352" y="1056"/>
              <a:ext cx="144" cy="144"/>
              <a:chOff x="2352" y="480"/>
              <a:chExt cx="144" cy="144"/>
            </a:xfrm>
          </p:grpSpPr>
          <p:sp>
            <p:nvSpPr>
              <p:cNvPr id="29782"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783"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44" name="Group 43"/>
          <p:cNvGrpSpPr>
            <a:grpSpLocks/>
          </p:cNvGrpSpPr>
          <p:nvPr/>
        </p:nvGrpSpPr>
        <p:grpSpPr bwMode="auto">
          <a:xfrm>
            <a:off x="3600450" y="3459163"/>
            <a:ext cx="609600" cy="609600"/>
            <a:chOff x="2304" y="1008"/>
            <a:chExt cx="240" cy="240"/>
          </a:xfrm>
        </p:grpSpPr>
        <p:sp>
          <p:nvSpPr>
            <p:cNvPr id="29776" name="Oval 4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777" name="Group 45"/>
            <p:cNvGrpSpPr>
              <a:grpSpLocks/>
            </p:cNvGrpSpPr>
            <p:nvPr/>
          </p:nvGrpSpPr>
          <p:grpSpPr bwMode="auto">
            <a:xfrm>
              <a:off x="2352" y="1056"/>
              <a:ext cx="144" cy="144"/>
              <a:chOff x="2352" y="480"/>
              <a:chExt cx="144" cy="144"/>
            </a:xfrm>
          </p:grpSpPr>
          <p:sp>
            <p:nvSpPr>
              <p:cNvPr id="29778" name="Rectangle 4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779" name="Rectangle 4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45" name="Group 48"/>
          <p:cNvGrpSpPr>
            <a:grpSpLocks/>
          </p:cNvGrpSpPr>
          <p:nvPr/>
        </p:nvGrpSpPr>
        <p:grpSpPr bwMode="auto">
          <a:xfrm>
            <a:off x="2593975" y="4556125"/>
            <a:ext cx="609600" cy="609600"/>
            <a:chOff x="2304" y="1008"/>
            <a:chExt cx="240" cy="240"/>
          </a:xfrm>
        </p:grpSpPr>
        <p:sp>
          <p:nvSpPr>
            <p:cNvPr id="29772" name="Oval 4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773" name="Group 50"/>
            <p:cNvGrpSpPr>
              <a:grpSpLocks/>
            </p:cNvGrpSpPr>
            <p:nvPr/>
          </p:nvGrpSpPr>
          <p:grpSpPr bwMode="auto">
            <a:xfrm>
              <a:off x="2352" y="1056"/>
              <a:ext cx="144" cy="144"/>
              <a:chOff x="2352" y="480"/>
              <a:chExt cx="144" cy="144"/>
            </a:xfrm>
          </p:grpSpPr>
          <p:sp>
            <p:nvSpPr>
              <p:cNvPr id="29774" name="Rectangle 5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775" name="Rectangle 5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46" name="Group 58"/>
          <p:cNvGrpSpPr>
            <a:grpSpLocks/>
          </p:cNvGrpSpPr>
          <p:nvPr/>
        </p:nvGrpSpPr>
        <p:grpSpPr bwMode="auto">
          <a:xfrm>
            <a:off x="3524250" y="4556125"/>
            <a:ext cx="609600" cy="609600"/>
            <a:chOff x="2304" y="1008"/>
            <a:chExt cx="240" cy="240"/>
          </a:xfrm>
        </p:grpSpPr>
        <p:sp>
          <p:nvSpPr>
            <p:cNvPr id="29768" name="Oval 5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769" name="Group 60"/>
            <p:cNvGrpSpPr>
              <a:grpSpLocks/>
            </p:cNvGrpSpPr>
            <p:nvPr/>
          </p:nvGrpSpPr>
          <p:grpSpPr bwMode="auto">
            <a:xfrm>
              <a:off x="2352" y="1056"/>
              <a:ext cx="144" cy="144"/>
              <a:chOff x="2352" y="480"/>
              <a:chExt cx="144" cy="144"/>
            </a:xfrm>
          </p:grpSpPr>
          <p:sp>
            <p:nvSpPr>
              <p:cNvPr id="29770" name="Rectangle 6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771" name="Rectangle 6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0660" name="Group 78"/>
          <p:cNvGrpSpPr>
            <a:grpSpLocks/>
          </p:cNvGrpSpPr>
          <p:nvPr/>
        </p:nvGrpSpPr>
        <p:grpSpPr bwMode="auto">
          <a:xfrm>
            <a:off x="3416300" y="4070350"/>
            <a:ext cx="609600" cy="609600"/>
            <a:chOff x="2304" y="1008"/>
            <a:chExt cx="240" cy="240"/>
          </a:xfrm>
        </p:grpSpPr>
        <p:sp>
          <p:nvSpPr>
            <p:cNvPr id="29764" name="Oval 7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9765" name="Group 80"/>
            <p:cNvGrpSpPr>
              <a:grpSpLocks/>
            </p:cNvGrpSpPr>
            <p:nvPr/>
          </p:nvGrpSpPr>
          <p:grpSpPr bwMode="auto">
            <a:xfrm>
              <a:off x="2352" y="1056"/>
              <a:ext cx="144" cy="144"/>
              <a:chOff x="2352" y="480"/>
              <a:chExt cx="144" cy="144"/>
            </a:xfrm>
          </p:grpSpPr>
          <p:sp>
            <p:nvSpPr>
              <p:cNvPr id="29766" name="Rectangle 8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29767" name="Rectangle 8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748" name="Group 27"/>
          <p:cNvGrpSpPr>
            <a:grpSpLocks/>
          </p:cNvGrpSpPr>
          <p:nvPr/>
        </p:nvGrpSpPr>
        <p:grpSpPr bwMode="auto">
          <a:xfrm>
            <a:off x="5943600" y="3429000"/>
            <a:ext cx="585788" cy="609600"/>
            <a:chOff x="1824" y="864"/>
            <a:chExt cx="240" cy="240"/>
          </a:xfrm>
        </p:grpSpPr>
        <p:sp>
          <p:nvSpPr>
            <p:cNvPr id="29762"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63"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0663" name="Group 15"/>
          <p:cNvGrpSpPr>
            <a:grpSpLocks/>
          </p:cNvGrpSpPr>
          <p:nvPr/>
        </p:nvGrpSpPr>
        <p:grpSpPr bwMode="auto">
          <a:xfrm>
            <a:off x="5081588" y="4556125"/>
            <a:ext cx="585787" cy="609600"/>
            <a:chOff x="1824" y="864"/>
            <a:chExt cx="240" cy="240"/>
          </a:xfrm>
        </p:grpSpPr>
        <p:sp>
          <p:nvSpPr>
            <p:cNvPr id="29760"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61"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0664" name="Group 27"/>
          <p:cNvGrpSpPr>
            <a:grpSpLocks/>
          </p:cNvGrpSpPr>
          <p:nvPr/>
        </p:nvGrpSpPr>
        <p:grpSpPr bwMode="auto">
          <a:xfrm>
            <a:off x="5521325" y="3429000"/>
            <a:ext cx="585788" cy="609600"/>
            <a:chOff x="1824" y="864"/>
            <a:chExt cx="240" cy="240"/>
          </a:xfrm>
        </p:grpSpPr>
        <p:sp>
          <p:nvSpPr>
            <p:cNvPr id="29758"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59"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9751" name="Group 30"/>
          <p:cNvGrpSpPr>
            <a:grpSpLocks/>
          </p:cNvGrpSpPr>
          <p:nvPr/>
        </p:nvGrpSpPr>
        <p:grpSpPr bwMode="auto">
          <a:xfrm>
            <a:off x="5508625" y="4559300"/>
            <a:ext cx="585788" cy="609600"/>
            <a:chOff x="1824" y="864"/>
            <a:chExt cx="240" cy="240"/>
          </a:xfrm>
        </p:grpSpPr>
        <p:sp>
          <p:nvSpPr>
            <p:cNvPr id="29756"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29757"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sp>
        <p:nvSpPr>
          <p:cNvPr id="29752" name="Text Box 163"/>
          <p:cNvSpPr txBox="1">
            <a:spLocks noChangeArrowheads="1"/>
          </p:cNvSpPr>
          <p:nvPr/>
        </p:nvSpPr>
        <p:spPr bwMode="auto">
          <a:xfrm>
            <a:off x="3200400" y="2667000"/>
            <a:ext cx="458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006699"/>
                </a:solidFill>
                <a:latin typeface=".VnTime" pitchFamily="34" charset="0"/>
              </a:rPr>
              <a:t>P</a:t>
            </a:r>
            <a:endParaRPr lang="en-US" sz="3200" b="1">
              <a:solidFill>
                <a:srgbClr val="006699"/>
              </a:solidFill>
              <a:latin typeface="Times New Roman" pitchFamily="18" charset="0"/>
            </a:endParaRPr>
          </a:p>
        </p:txBody>
      </p:sp>
      <p:sp>
        <p:nvSpPr>
          <p:cNvPr id="29753" name="Text Box 163"/>
          <p:cNvSpPr txBox="1">
            <a:spLocks noChangeArrowheads="1"/>
          </p:cNvSpPr>
          <p:nvPr/>
        </p:nvSpPr>
        <p:spPr bwMode="auto">
          <a:xfrm>
            <a:off x="5562600" y="2667000"/>
            <a:ext cx="481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006699"/>
                </a:solidFill>
                <a:latin typeface=".VnTime" pitchFamily="34" charset="0"/>
              </a:rPr>
              <a:t>N</a:t>
            </a:r>
            <a:endParaRPr lang="en-US" sz="3200" b="1">
              <a:solidFill>
                <a:srgbClr val="006699"/>
              </a:solidFill>
              <a:latin typeface="Times New Roman" pitchFamily="18" charset="0"/>
            </a:endParaRPr>
          </a:p>
        </p:txBody>
      </p:sp>
      <p:sp>
        <p:nvSpPr>
          <p:cNvPr id="316" name="Text Box 163"/>
          <p:cNvSpPr txBox="1">
            <a:spLocks noChangeArrowheads="1"/>
          </p:cNvSpPr>
          <p:nvPr/>
        </p:nvSpPr>
        <p:spPr bwMode="auto">
          <a:xfrm>
            <a:off x="2667000" y="5791200"/>
            <a:ext cx="4530725" cy="584200"/>
          </a:xfrm>
          <a:prstGeom prst="rect">
            <a:avLst/>
          </a:prstGeom>
          <a:noFill/>
          <a:ln w="9525">
            <a:noFill/>
            <a:miter lim="800000"/>
            <a:headEnd/>
            <a:tailEnd/>
          </a:ln>
        </p:spPr>
        <p:txBody>
          <a:bodyPr wrap="none" anchor="ctr">
            <a:spAutoFit/>
          </a:bodyPr>
          <a:lstStyle/>
          <a:p>
            <a:pPr algn="ctr" eaLnBrk="0" hangingPunct="0">
              <a:defRPr/>
            </a:pPr>
            <a:r>
              <a:rPr lang="en-US" sz="3200" b="1" dirty="0" err="1">
                <a:solidFill>
                  <a:srgbClr val="006699"/>
                </a:solidFill>
                <a:latin typeface="+mn-lt"/>
              </a:rPr>
              <a:t>Chuyển</a:t>
            </a:r>
            <a:r>
              <a:rPr lang="en-US" sz="3200" b="1" dirty="0">
                <a:solidFill>
                  <a:srgbClr val="006699"/>
                </a:solidFill>
                <a:latin typeface="+mn-lt"/>
              </a:rPr>
              <a:t> </a:t>
            </a:r>
            <a:r>
              <a:rPr lang="en-US" sz="3200" b="1" dirty="0" err="1">
                <a:solidFill>
                  <a:srgbClr val="006699"/>
                </a:solidFill>
                <a:latin typeface="+mn-lt"/>
              </a:rPr>
              <a:t>tiếp</a:t>
            </a:r>
            <a:r>
              <a:rPr lang="en-US" sz="3200" b="1" dirty="0">
                <a:solidFill>
                  <a:srgbClr val="006699"/>
                </a:solidFill>
                <a:latin typeface="+mn-lt"/>
              </a:rPr>
              <a:t> </a:t>
            </a:r>
            <a:r>
              <a:rPr lang="en-US" sz="3200" b="1" dirty="0" err="1">
                <a:solidFill>
                  <a:srgbClr val="006699"/>
                </a:solidFill>
                <a:latin typeface="+mn-lt"/>
              </a:rPr>
              <a:t>cách</a:t>
            </a:r>
            <a:r>
              <a:rPr lang="en-US" sz="3200" b="1" dirty="0">
                <a:solidFill>
                  <a:srgbClr val="006699"/>
                </a:solidFill>
                <a:latin typeface="+mn-lt"/>
              </a:rPr>
              <a:t> </a:t>
            </a:r>
            <a:r>
              <a:rPr lang="en-US" sz="3200" b="1" dirty="0" err="1">
                <a:solidFill>
                  <a:srgbClr val="006699"/>
                </a:solidFill>
                <a:latin typeface="+mn-lt"/>
              </a:rPr>
              <a:t>điện</a:t>
            </a:r>
            <a:endParaRPr lang="en-US" sz="3200" b="1" dirty="0">
              <a:solidFill>
                <a:srgbClr val="006699"/>
              </a:solidFill>
              <a:latin typeface="+mn-lt"/>
            </a:endParaRPr>
          </a:p>
        </p:txBody>
      </p:sp>
      <p:sp>
        <p:nvSpPr>
          <p:cNvPr id="20643" name="Text Box 163"/>
          <p:cNvSpPr txBox="1">
            <a:spLocks noChangeArrowheads="1"/>
          </p:cNvSpPr>
          <p:nvPr/>
        </p:nvSpPr>
        <p:spPr bwMode="auto">
          <a:xfrm>
            <a:off x="2667000" y="5791200"/>
            <a:ext cx="4572000" cy="584200"/>
          </a:xfrm>
          <a:prstGeom prst="rect">
            <a:avLst/>
          </a:prstGeom>
          <a:solidFill>
            <a:schemeClr val="bg1"/>
          </a:solidFill>
          <a:ln w="9525">
            <a:noFill/>
            <a:miter lim="800000"/>
            <a:headEnd/>
            <a:tailEnd/>
          </a:ln>
        </p:spPr>
        <p:txBody>
          <a:bodyPr anchor="ctr">
            <a:spAutoFit/>
          </a:bodyPr>
          <a:lstStyle/>
          <a:p>
            <a:pPr algn="ctr" eaLnBrk="0" hangingPunct="0">
              <a:defRPr/>
            </a:pPr>
            <a:r>
              <a:rPr lang="en-US" sz="3200" b="1" dirty="0" err="1">
                <a:solidFill>
                  <a:srgbClr val="006699"/>
                </a:solidFill>
                <a:latin typeface="+mn-lt"/>
              </a:rPr>
              <a:t>Chuyển</a:t>
            </a:r>
            <a:r>
              <a:rPr lang="en-US" sz="3200" b="1" dirty="0">
                <a:solidFill>
                  <a:srgbClr val="006699"/>
                </a:solidFill>
                <a:latin typeface="+mn-lt"/>
              </a:rPr>
              <a:t> </a:t>
            </a:r>
            <a:r>
              <a:rPr lang="en-US" sz="3200" b="1" dirty="0" err="1">
                <a:solidFill>
                  <a:srgbClr val="006699"/>
                </a:solidFill>
                <a:latin typeface="+mn-lt"/>
              </a:rPr>
              <a:t>tiếp</a:t>
            </a:r>
            <a:r>
              <a:rPr lang="en-US" sz="3200" b="1" dirty="0">
                <a:solidFill>
                  <a:srgbClr val="006699"/>
                </a:solidFill>
                <a:latin typeface="+mn-lt"/>
              </a:rPr>
              <a:t> </a:t>
            </a:r>
            <a:r>
              <a:rPr lang="en-US" sz="3200" b="1" dirty="0" err="1">
                <a:solidFill>
                  <a:srgbClr val="006699"/>
                </a:solidFill>
                <a:latin typeface="+mn-lt"/>
              </a:rPr>
              <a:t>dẫn</a:t>
            </a:r>
            <a:r>
              <a:rPr lang="en-US" sz="3200" b="1" dirty="0">
                <a:solidFill>
                  <a:srgbClr val="006699"/>
                </a:solidFill>
                <a:latin typeface="+mn-lt"/>
              </a:rPr>
              <a:t> </a:t>
            </a:r>
            <a:r>
              <a:rPr lang="en-US" sz="3200" b="1" dirty="0" err="1">
                <a:solidFill>
                  <a:srgbClr val="006699"/>
                </a:solidFill>
                <a:latin typeface="+mn-lt"/>
              </a:rPr>
              <a:t>điện</a:t>
            </a:r>
            <a:endParaRPr lang="en-US" sz="3200" b="1" dirty="0">
              <a:solidFill>
                <a:srgbClr val="006699"/>
              </a:solidFill>
              <a:latin typeface="+mn-lt"/>
            </a:endParaRPr>
          </a:p>
        </p:txBody>
      </p:sp>
    </p:spTree>
    <p:extLst>
      <p:ext uri="{BB962C8B-B14F-4D97-AF65-F5344CB8AC3E}">
        <p14:creationId xmlns:p14="http://schemas.microsoft.com/office/powerpoint/2010/main" val="749790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522"/>
                                        </p:tgtEl>
                                        <p:attrNameLst>
                                          <p:attrName>style.visibility</p:attrName>
                                        </p:attrNameLst>
                                      </p:cBhvr>
                                      <p:to>
                                        <p:strVal val="visible"/>
                                      </p:to>
                                    </p:set>
                                    <p:anim calcmode="lin" valueType="num">
                                      <p:cBhvr additive="base">
                                        <p:cTn id="7" dur="500" fill="hold"/>
                                        <p:tgtEl>
                                          <p:spTgt spid="63522"/>
                                        </p:tgtEl>
                                        <p:attrNameLst>
                                          <p:attrName>ppt_x</p:attrName>
                                        </p:attrNameLst>
                                      </p:cBhvr>
                                      <p:tavLst>
                                        <p:tav tm="0">
                                          <p:val>
                                            <p:strVal val="0-#ppt_w/2"/>
                                          </p:val>
                                        </p:tav>
                                        <p:tav tm="100000">
                                          <p:val>
                                            <p:strVal val="#ppt_x"/>
                                          </p:val>
                                        </p:tav>
                                      </p:tavLst>
                                    </p:anim>
                                    <p:anim calcmode="lin" valueType="num">
                                      <p:cBhvr additive="base">
                                        <p:cTn id="8" dur="500" fill="hold"/>
                                        <p:tgtEl>
                                          <p:spTgt spid="635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526"/>
                                        </p:tgtEl>
                                        <p:attrNameLst>
                                          <p:attrName>style.visibility</p:attrName>
                                        </p:attrNameLst>
                                      </p:cBhvr>
                                      <p:to>
                                        <p:strVal val="visible"/>
                                      </p:to>
                                    </p:set>
                                    <p:anim calcmode="lin" valueType="num">
                                      <p:cBhvr additive="base">
                                        <p:cTn id="11" dur="500" fill="hold"/>
                                        <p:tgtEl>
                                          <p:spTgt spid="63526"/>
                                        </p:tgtEl>
                                        <p:attrNameLst>
                                          <p:attrName>ppt_x</p:attrName>
                                        </p:attrNameLst>
                                      </p:cBhvr>
                                      <p:tavLst>
                                        <p:tav tm="0">
                                          <p:val>
                                            <p:strVal val="1+#ppt_w/2"/>
                                          </p:val>
                                        </p:tav>
                                        <p:tav tm="100000">
                                          <p:val>
                                            <p:strVal val="#ppt_x"/>
                                          </p:val>
                                        </p:tav>
                                      </p:tavLst>
                                    </p:anim>
                                    <p:anim calcmode="lin" valueType="num">
                                      <p:cBhvr additive="base">
                                        <p:cTn id="12" dur="500" fill="hold"/>
                                        <p:tgtEl>
                                          <p:spTgt spid="63526"/>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3" presetClass="exit" presetSubtype="10" fill="hold" grpId="0" nodeType="afterEffect">
                                  <p:stCondLst>
                                    <p:cond delay="0"/>
                                  </p:stCondLst>
                                  <p:childTnLst>
                                    <p:animEffect transition="out" filter="blinds(horizontal)">
                                      <p:cBhvr>
                                        <p:cTn id="15" dur="500"/>
                                        <p:tgtEl>
                                          <p:spTgt spid="317"/>
                                        </p:tgtEl>
                                      </p:cBhvr>
                                    </p:animEffect>
                                    <p:set>
                                      <p:cBhvr>
                                        <p:cTn id="16" dur="1" fill="hold">
                                          <p:stCondLst>
                                            <p:cond delay="499"/>
                                          </p:stCondLst>
                                        </p:cTn>
                                        <p:tgtEl>
                                          <p:spTgt spid="317"/>
                                        </p:tgtEl>
                                        <p:attrNameLst>
                                          <p:attrName>style.visibility</p:attrName>
                                        </p:attrNameLst>
                                      </p:cBhvr>
                                      <p:to>
                                        <p:strVal val="hidden"/>
                                      </p:to>
                                    </p:set>
                                  </p:childTnLst>
                                </p:cTn>
                              </p:par>
                              <p:par>
                                <p:cTn id="17" presetID="3" presetClass="exit" presetSubtype="10" fill="hold" grpId="0" nodeType="withEffect">
                                  <p:stCondLst>
                                    <p:cond delay="0"/>
                                  </p:stCondLst>
                                  <p:childTnLst>
                                    <p:animEffect transition="out" filter="blinds(horizontal)">
                                      <p:cBhvr>
                                        <p:cTn id="18" dur="500"/>
                                        <p:tgtEl>
                                          <p:spTgt spid="316"/>
                                        </p:tgtEl>
                                      </p:cBhvr>
                                    </p:animEffect>
                                    <p:set>
                                      <p:cBhvr>
                                        <p:cTn id="19" dur="1" fill="hold">
                                          <p:stCondLst>
                                            <p:cond delay="499"/>
                                          </p:stCondLst>
                                        </p:cTn>
                                        <p:tgtEl>
                                          <p:spTgt spid="316"/>
                                        </p:tgtEl>
                                        <p:attrNameLst>
                                          <p:attrName>style.visibility</p:attrName>
                                        </p:attrNameLst>
                                      </p:cBhvr>
                                      <p:to>
                                        <p:strVal val="hidden"/>
                                      </p:to>
                                    </p:set>
                                  </p:childTnLst>
                                </p:cTn>
                              </p:par>
                            </p:childTnLst>
                          </p:cTn>
                        </p:par>
                        <p:par>
                          <p:cTn id="20" fill="hold" nodeType="afterGroup">
                            <p:stCondLst>
                              <p:cond delay="1000"/>
                            </p:stCondLst>
                            <p:childTnLst>
                              <p:par>
                                <p:cTn id="21" presetID="63" presetClass="path" presetSubtype="0" accel="50000" decel="50000" fill="hold" nodeType="afterEffect">
                                  <p:stCondLst>
                                    <p:cond delay="0"/>
                                  </p:stCondLst>
                                  <p:childTnLst>
                                    <p:animMotion origin="layout" path="M -0.05139 -0.00255 L 0.11528 -0.00255 " pathEditMode="relative" rAng="0" ptsTypes="AA">
                                      <p:cBhvr>
                                        <p:cTn id="22" dur="2000" fill="hold"/>
                                        <p:tgtEl>
                                          <p:spTgt spid="26"/>
                                        </p:tgtEl>
                                        <p:attrNameLst>
                                          <p:attrName>ppt_x</p:attrName>
                                          <p:attrName>ppt_y</p:attrName>
                                        </p:attrNameLst>
                                      </p:cBhvr>
                                      <p:rCtr x="8333" y="0"/>
                                    </p:animMotion>
                                  </p:childTnLst>
                                </p:cTn>
                              </p:par>
                              <p:par>
                                <p:cTn id="23" presetID="63" presetClass="path" presetSubtype="0" accel="50000" decel="50000" fill="hold" nodeType="withEffect">
                                  <p:stCondLst>
                                    <p:cond delay="0"/>
                                  </p:stCondLst>
                                  <p:childTnLst>
                                    <p:animMotion origin="layout" path="M -4.44444E-6 -2.80296E-6 L 0.11181 0.00648 " pathEditMode="relative" rAng="0" ptsTypes="AA">
                                      <p:cBhvr>
                                        <p:cTn id="24" dur="2000" fill="hold"/>
                                        <p:tgtEl>
                                          <p:spTgt spid="20640"/>
                                        </p:tgtEl>
                                        <p:attrNameLst>
                                          <p:attrName>ppt_x</p:attrName>
                                          <p:attrName>ppt_y</p:attrName>
                                        </p:attrNameLst>
                                      </p:cBhvr>
                                      <p:rCtr x="5590" y="324"/>
                                    </p:animMotion>
                                  </p:childTnLst>
                                </p:cTn>
                              </p:par>
                              <p:par>
                                <p:cTn id="25" presetID="63" presetClass="path" presetSubtype="0" accel="50000" decel="50000" fill="hold" nodeType="withEffect">
                                  <p:stCondLst>
                                    <p:cond delay="0"/>
                                  </p:stCondLst>
                                  <p:childTnLst>
                                    <p:animMotion origin="layout" path="M 3.88889E-6 -1.87789E-6 L 0.13368 0.01318 " pathEditMode="relative" rAng="0" ptsTypes="AA">
                                      <p:cBhvr>
                                        <p:cTn id="26" dur="2000" fill="hold"/>
                                        <p:tgtEl>
                                          <p:spTgt spid="30"/>
                                        </p:tgtEl>
                                        <p:attrNameLst>
                                          <p:attrName>ppt_x</p:attrName>
                                          <p:attrName>ppt_y</p:attrName>
                                        </p:attrNameLst>
                                      </p:cBhvr>
                                      <p:rCtr x="6684" y="648"/>
                                    </p:animMotion>
                                  </p:childTnLst>
                                </p:cTn>
                              </p:par>
                              <p:par>
                                <p:cTn id="27" presetID="35" presetClass="path" presetSubtype="0" accel="50000" decel="50000" fill="hold" nodeType="withEffect">
                                  <p:stCondLst>
                                    <p:cond delay="0"/>
                                  </p:stCondLst>
                                  <p:childTnLst>
                                    <p:animMotion origin="layout" path="M 1.94444E-6 -7.9556E-7 L -0.1467 0.0555 " pathEditMode="relative" rAng="0" ptsTypes="AA">
                                      <p:cBhvr>
                                        <p:cTn id="28" dur="2000" fill="hold"/>
                                        <p:tgtEl>
                                          <p:spTgt spid="20648"/>
                                        </p:tgtEl>
                                        <p:attrNameLst>
                                          <p:attrName>ppt_x</p:attrName>
                                          <p:attrName>ppt_y</p:attrName>
                                        </p:attrNameLst>
                                      </p:cBhvr>
                                      <p:rCtr x="-7344" y="2775"/>
                                    </p:animMotion>
                                  </p:childTnLst>
                                </p:cTn>
                              </p:par>
                              <p:par>
                                <p:cTn id="29" presetID="35" presetClass="path" presetSubtype="0" accel="50000" decel="50000" fill="hold" nodeType="withEffect">
                                  <p:stCondLst>
                                    <p:cond delay="0"/>
                                  </p:stCondLst>
                                  <p:childTnLst>
                                    <p:animMotion origin="layout" path="M -1.94444E-6 4.78261E-6 L -0.12413 0.02428 " pathEditMode="relative" rAng="0" ptsTypes="AA">
                                      <p:cBhvr>
                                        <p:cTn id="30" dur="2000" fill="hold"/>
                                        <p:tgtEl>
                                          <p:spTgt spid="20647"/>
                                        </p:tgtEl>
                                        <p:attrNameLst>
                                          <p:attrName>ppt_x</p:attrName>
                                          <p:attrName>ppt_y</p:attrName>
                                        </p:attrNameLst>
                                      </p:cBhvr>
                                      <p:rCtr x="-6215" y="1203"/>
                                    </p:animMotion>
                                  </p:childTnLst>
                                </p:cTn>
                              </p:par>
                              <p:par>
                                <p:cTn id="31" presetID="35" presetClass="path" presetSubtype="0" accel="50000" decel="50000" fill="hold" nodeType="withEffect">
                                  <p:stCondLst>
                                    <p:cond delay="0"/>
                                  </p:stCondLst>
                                  <p:childTnLst>
                                    <p:animMotion origin="layout" path="M 3.88889E-6 -1.87789E-6 L -0.08299 0.01318 " pathEditMode="relative" rAng="0" ptsTypes="AA">
                                      <p:cBhvr>
                                        <p:cTn id="32" dur="2000" fill="hold"/>
                                        <p:tgtEl>
                                          <p:spTgt spid="20645"/>
                                        </p:tgtEl>
                                        <p:attrNameLst>
                                          <p:attrName>ppt_x</p:attrName>
                                          <p:attrName>ppt_y</p:attrName>
                                        </p:attrNameLst>
                                      </p:cBhvr>
                                      <p:rCtr x="-4149" y="648"/>
                                    </p:animMotion>
                                  </p:childTnLst>
                                </p:cTn>
                              </p:par>
                              <p:par>
                                <p:cTn id="33" presetID="63" presetClass="path" presetSubtype="0" accel="50000" decel="50000" fill="hold" nodeType="withEffect">
                                  <p:stCondLst>
                                    <p:cond delay="0"/>
                                  </p:stCondLst>
                                  <p:childTnLst>
                                    <p:animMotion origin="layout" path="M -4.44444E-6 -2.80296E-6 L 0.09306 0.01758 " pathEditMode="relative" rAng="0" ptsTypes="AA">
                                      <p:cBhvr>
                                        <p:cTn id="34" dur="2000" fill="hold"/>
                                        <p:tgtEl>
                                          <p:spTgt spid="20660"/>
                                        </p:tgtEl>
                                        <p:attrNameLst>
                                          <p:attrName>ppt_x</p:attrName>
                                          <p:attrName>ppt_y</p:attrName>
                                        </p:attrNameLst>
                                      </p:cBhvr>
                                      <p:rCtr x="4653" y="879"/>
                                    </p:animMotion>
                                  </p:childTnLst>
                                </p:cTn>
                              </p:par>
                              <p:par>
                                <p:cTn id="35" presetID="35" presetClass="path" presetSubtype="0" accel="50000" decel="50000" fill="hold" nodeType="withEffect">
                                  <p:stCondLst>
                                    <p:cond delay="0"/>
                                  </p:stCondLst>
                                  <p:childTnLst>
                                    <p:animMotion origin="layout" path="M -3.88889E-6 -7.9556E-7 L -0.11076 -7.9556E-7 " pathEditMode="relative" rAng="0" ptsTypes="AA">
                                      <p:cBhvr>
                                        <p:cTn id="36" dur="2000" fill="hold"/>
                                        <p:tgtEl>
                                          <p:spTgt spid="20664"/>
                                        </p:tgtEl>
                                        <p:attrNameLst>
                                          <p:attrName>ppt_x</p:attrName>
                                          <p:attrName>ppt_y</p:attrName>
                                        </p:attrNameLst>
                                      </p:cBhvr>
                                      <p:rCtr x="-5538" y="0"/>
                                    </p:animMotion>
                                  </p:childTnLst>
                                </p:cTn>
                              </p:par>
                              <p:par>
                                <p:cTn id="37" presetID="35" presetClass="path" presetSubtype="0" accel="50000" decel="50000" fill="hold" nodeType="withEffect">
                                  <p:stCondLst>
                                    <p:cond delay="0"/>
                                  </p:stCondLst>
                                  <p:childTnLst>
                                    <p:animMotion origin="layout" path="M -1.94444E-6 -1.87789E-6 L -0.07205 -0.03122 " pathEditMode="relative" rAng="0" ptsTypes="AA">
                                      <p:cBhvr>
                                        <p:cTn id="38" dur="2000" fill="hold"/>
                                        <p:tgtEl>
                                          <p:spTgt spid="20663"/>
                                        </p:tgtEl>
                                        <p:attrNameLst>
                                          <p:attrName>ppt_x</p:attrName>
                                          <p:attrName>ppt_y</p:attrName>
                                        </p:attrNameLst>
                                      </p:cBhvr>
                                      <p:rCtr x="-3611" y="-1573"/>
                                    </p:animMotion>
                                  </p:childTnLst>
                                </p:cTn>
                              </p:par>
                              <p:par>
                                <p:cTn id="39" presetID="63" presetClass="path" presetSubtype="0" accel="50000" decel="50000" fill="hold" nodeType="withEffect">
                                  <p:stCondLst>
                                    <p:cond delay="0"/>
                                  </p:stCondLst>
                                  <p:childTnLst>
                                    <p:animMotion origin="layout" path="M 3.33333E-6 -4.87512E-6 L 0.14166 -0.00439 " pathEditMode="relative" rAng="0" ptsTypes="AA">
                                      <p:cBhvr>
                                        <p:cTn id="40" dur="2000" fill="hold"/>
                                        <p:tgtEl>
                                          <p:spTgt spid="20650"/>
                                        </p:tgtEl>
                                        <p:attrNameLst>
                                          <p:attrName>ppt_x</p:attrName>
                                          <p:attrName>ppt_y</p:attrName>
                                        </p:attrNameLst>
                                      </p:cBhvr>
                                      <p:rCtr x="7083" y="-231"/>
                                    </p:animMotion>
                                  </p:childTnLst>
                                </p:cTn>
                              </p:par>
                              <p:par>
                                <p:cTn id="41" presetID="63" presetClass="path" presetSubtype="0" accel="50000" decel="50000" fill="hold" nodeType="withEffect">
                                  <p:stCondLst>
                                    <p:cond delay="0"/>
                                  </p:stCondLst>
                                  <p:childTnLst>
                                    <p:animMotion origin="layout" path="M -0.04514 0.01572 L 0.06319 0.01804 " pathEditMode="relative" rAng="0" ptsTypes="AA">
                                      <p:cBhvr>
                                        <p:cTn id="42" dur="2000" fill="hold"/>
                                        <p:tgtEl>
                                          <p:spTgt spid="28"/>
                                        </p:tgtEl>
                                        <p:attrNameLst>
                                          <p:attrName>ppt_x</p:attrName>
                                          <p:attrName>ppt_y</p:attrName>
                                        </p:attrNameLst>
                                      </p:cBhvr>
                                      <p:rCtr x="5417" y="116"/>
                                    </p:animMotion>
                                  </p:childTnLst>
                                </p:cTn>
                              </p:par>
                              <p:par>
                                <p:cTn id="43" presetID="35" presetClass="path" presetSubtype="0" accel="50000" decel="50000" fill="hold" nodeType="withEffect">
                                  <p:stCondLst>
                                    <p:cond delay="0"/>
                                  </p:stCondLst>
                                  <p:childTnLst>
                                    <p:animMotion origin="layout" path="M 0.04028 0.03099 L -0.1026 0.03561 " pathEditMode="relative" rAng="0" ptsTypes="AA">
                                      <p:cBhvr>
                                        <p:cTn id="44" dur="2000" fill="hold"/>
                                        <p:tgtEl>
                                          <p:spTgt spid="6"/>
                                        </p:tgtEl>
                                        <p:attrNameLst>
                                          <p:attrName>ppt_x</p:attrName>
                                          <p:attrName>ppt_y</p:attrName>
                                        </p:attrNameLst>
                                      </p:cBhvr>
                                      <p:rCtr x="-7153" y="231"/>
                                    </p:animMotion>
                                  </p:childTnLst>
                                </p:cTn>
                              </p:par>
                            </p:childTnLst>
                          </p:cTn>
                        </p:par>
                        <p:par>
                          <p:cTn id="45" fill="hold" nodeType="afterGroup">
                            <p:stCondLst>
                              <p:cond delay="3000"/>
                            </p:stCondLst>
                            <p:childTnLst>
                              <p:par>
                                <p:cTn id="46" presetID="5" presetClass="entr" presetSubtype="10" fill="hold" grpId="0" nodeType="afterEffect">
                                  <p:stCondLst>
                                    <p:cond delay="0"/>
                                  </p:stCondLst>
                                  <p:childTnLst>
                                    <p:set>
                                      <p:cBhvr>
                                        <p:cTn id="47" dur="1" fill="hold">
                                          <p:stCondLst>
                                            <p:cond delay="0"/>
                                          </p:stCondLst>
                                        </p:cTn>
                                        <p:tgtEl>
                                          <p:spTgt spid="63530"/>
                                        </p:tgtEl>
                                        <p:attrNameLst>
                                          <p:attrName>style.visibility</p:attrName>
                                        </p:attrNameLst>
                                      </p:cBhvr>
                                      <p:to>
                                        <p:strVal val="visible"/>
                                      </p:to>
                                    </p:set>
                                    <p:animEffect transition="in" filter="checkerboard(across)">
                                      <p:cBhvr>
                                        <p:cTn id="48" dur="500"/>
                                        <p:tgtEl>
                                          <p:spTgt spid="63530"/>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20643"/>
                                        </p:tgtEl>
                                        <p:attrNameLst>
                                          <p:attrName>style.visibility</p:attrName>
                                        </p:attrNameLst>
                                      </p:cBhvr>
                                      <p:to>
                                        <p:strVal val="visible"/>
                                      </p:to>
                                    </p:set>
                                    <p:animEffect transition="in" filter="checkerboard(across)">
                                      <p:cBhvr>
                                        <p:cTn id="51" dur="500"/>
                                        <p:tgtEl>
                                          <p:spTgt spid="20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P spid="63522" grpId="0" animBg="1"/>
      <p:bldP spid="63526" grpId="0" animBg="1"/>
      <p:bldP spid="63530" grpId="0" animBg="1"/>
      <p:bldP spid="316" grpId="0"/>
      <p:bldP spid="206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609600"/>
            <a:ext cx="8229600" cy="990600"/>
          </a:xfrm>
        </p:spPr>
        <p:txBody>
          <a:bodyPr>
            <a:normAutofit/>
          </a:bodyPr>
          <a:lstStyle/>
          <a:p>
            <a:pPr eaLnBrk="1" hangingPunct="1">
              <a:defRPr/>
            </a:pPr>
            <a:r>
              <a:rPr lang="en-US" b="1" smtClean="0">
                <a:solidFill>
                  <a:srgbClr val="FFC000"/>
                </a:solidFill>
              </a:rPr>
              <a:t>Phân cực ngược</a:t>
            </a:r>
            <a:endParaRPr lang="en-US" dirty="0" smtClean="0">
              <a:solidFill>
                <a:srgbClr val="FFC000"/>
              </a:solidFill>
            </a:endParaRPr>
          </a:p>
        </p:txBody>
      </p:sp>
      <p:sp>
        <p:nvSpPr>
          <p:cNvPr id="30723" name="Rectangle 3"/>
          <p:cNvSpPr>
            <a:spLocks noGrp="1" noChangeArrowheads="1"/>
          </p:cNvSpPr>
          <p:nvPr>
            <p:ph type="body" idx="1"/>
          </p:nvPr>
        </p:nvSpPr>
        <p:spPr>
          <a:xfrm>
            <a:off x="762000" y="1752600"/>
            <a:ext cx="8077200" cy="3190204"/>
          </a:xfrm>
        </p:spPr>
        <p:txBody>
          <a:bodyPr>
            <a:normAutofit/>
          </a:bodyPr>
          <a:lstStyle/>
          <a:p>
            <a:pPr eaLnBrk="1" hangingPunct="1">
              <a:buClr>
                <a:srgbClr val="C00000"/>
              </a:buClr>
              <a:buFont typeface="Wingdings" pitchFamily="2" charset="2"/>
              <a:buChar char="Ø"/>
            </a:pPr>
            <a:r>
              <a:rPr lang="en-US" smtClean="0"/>
              <a:t>Cực dương nguồn điện áp ngoài nối với N còn cực âm nối với P</a:t>
            </a:r>
          </a:p>
          <a:p>
            <a:pPr eaLnBrk="1" hangingPunct="1">
              <a:buClr>
                <a:srgbClr val="C00000"/>
              </a:buClr>
              <a:buFont typeface="Wingdings" pitchFamily="2" charset="2"/>
              <a:buChar char="Ø"/>
            </a:pPr>
            <a:r>
              <a:rPr lang="en-US" smtClean="0"/>
              <a:t>Cực âm nguồn sẽ hút lỗ trống phía bên P còn cực dương lại hút điện tử của bên N.</a:t>
            </a:r>
          </a:p>
          <a:p>
            <a:pPr eaLnBrk="1" hangingPunct="1">
              <a:buClr>
                <a:srgbClr val="C00000"/>
              </a:buClr>
              <a:buFont typeface="Wingdings" pitchFamily="2" charset="2"/>
              <a:buChar char="Ø"/>
            </a:pPr>
            <a:r>
              <a:rPr lang="en-US" smtClean="0"/>
              <a:t>Kết quả là miền nghèo mở rộng hơn, không có dòng điện qua chuyển tiếp và không có dòng điện ở mạch ngoài.</a:t>
            </a:r>
          </a:p>
        </p:txBody>
      </p:sp>
      <p:grpSp>
        <p:nvGrpSpPr>
          <p:cNvPr id="30724" name="Group 4"/>
          <p:cNvGrpSpPr>
            <a:grpSpLocks/>
          </p:cNvGrpSpPr>
          <p:nvPr/>
        </p:nvGrpSpPr>
        <p:grpSpPr bwMode="auto">
          <a:xfrm>
            <a:off x="1055914" y="4227068"/>
            <a:ext cx="7315200" cy="2552700"/>
            <a:chOff x="1407" y="2415"/>
            <a:chExt cx="8082" cy="2820"/>
          </a:xfrm>
        </p:grpSpPr>
        <p:pic>
          <p:nvPicPr>
            <p:cNvPr id="30726" name="Picture 5" descr="diodedW"/>
            <p:cNvPicPr>
              <a:picLocks noChangeAspect="1" noChangeArrowheads="1"/>
            </p:cNvPicPr>
            <p:nvPr/>
          </p:nvPicPr>
          <p:blipFill>
            <a:blip r:embed="rId2">
              <a:lum contrast="18000"/>
              <a:grayscl/>
              <a:extLst>
                <a:ext uri="{28A0092B-C50C-407E-A947-70E740481C1C}">
                  <a14:useLocalDpi xmlns:a14="http://schemas.microsoft.com/office/drawing/2010/main" val="0"/>
                </a:ext>
              </a:extLst>
            </a:blip>
            <a:srcRect t="2837"/>
            <a:stretch>
              <a:fillRect/>
            </a:stretch>
          </p:blipFill>
          <p:spPr bwMode="auto">
            <a:xfrm>
              <a:off x="1407" y="2675"/>
              <a:ext cx="3465"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a"/>
            <p:cNvPicPr>
              <a:picLocks noChangeAspect="1" noChangeArrowheads="1"/>
            </p:cNvPicPr>
            <p:nvPr/>
          </p:nvPicPr>
          <p:blipFill>
            <a:blip r:embed="rId3">
              <a:lum bright="-30000" contrast="54000"/>
              <a:grayscl/>
              <a:extLst>
                <a:ext uri="{28A0092B-C50C-407E-A947-70E740481C1C}">
                  <a14:useLocalDpi xmlns:a14="http://schemas.microsoft.com/office/drawing/2010/main" val="0"/>
                </a:ext>
              </a:extLst>
            </a:blip>
            <a:srcRect/>
            <a:stretch>
              <a:fillRect/>
            </a:stretch>
          </p:blipFill>
          <p:spPr bwMode="auto">
            <a:xfrm>
              <a:off x="5979" y="2415"/>
              <a:ext cx="3510" cy="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5"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BCAABE2-7768-489A-A0C0-12C0F7120EB6}" type="slidenum">
              <a:rPr lang="en-US" smtClean="0"/>
              <a:pPr eaLnBrk="1" hangingPunct="1"/>
              <a:t>35</a:t>
            </a:fld>
            <a:endParaRPr lang="en-US" smtClean="0"/>
          </a:p>
        </p:txBody>
      </p:sp>
    </p:spTree>
    <p:extLst>
      <p:ext uri="{BB962C8B-B14F-4D97-AF65-F5344CB8AC3E}">
        <p14:creationId xmlns:p14="http://schemas.microsoft.com/office/powerpoint/2010/main" val="351535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39"/>
          <p:cNvGrpSpPr>
            <a:grpSpLocks/>
          </p:cNvGrpSpPr>
          <p:nvPr/>
        </p:nvGrpSpPr>
        <p:grpSpPr bwMode="auto">
          <a:xfrm rot="10800000">
            <a:off x="4449763" y="1314450"/>
            <a:ext cx="661987" cy="762000"/>
            <a:chOff x="864" y="1152"/>
            <a:chExt cx="417" cy="480"/>
          </a:xfrm>
        </p:grpSpPr>
        <p:sp>
          <p:nvSpPr>
            <p:cNvPr id="31916" name="Line 140"/>
            <p:cNvSpPr>
              <a:spLocks noChangeShapeType="1"/>
            </p:cNvSpPr>
            <p:nvPr/>
          </p:nvSpPr>
          <p:spPr bwMode="auto">
            <a:xfrm>
              <a:off x="864"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7" name="Line 141"/>
            <p:cNvSpPr>
              <a:spLocks noChangeShapeType="1"/>
            </p:cNvSpPr>
            <p:nvPr/>
          </p:nvSpPr>
          <p:spPr bwMode="auto">
            <a:xfrm>
              <a:off x="1152"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8" name="Line 142"/>
            <p:cNvSpPr>
              <a:spLocks noChangeShapeType="1"/>
            </p:cNvSpPr>
            <p:nvPr/>
          </p:nvSpPr>
          <p:spPr bwMode="auto">
            <a:xfrm>
              <a:off x="1281"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9" name="Line 143"/>
            <p:cNvSpPr>
              <a:spLocks noChangeShapeType="1"/>
            </p:cNvSpPr>
            <p:nvPr/>
          </p:nvSpPr>
          <p:spPr bwMode="auto">
            <a:xfrm>
              <a:off x="1008"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47" name="Group 144"/>
          <p:cNvGrpSpPr>
            <a:grpSpLocks/>
          </p:cNvGrpSpPr>
          <p:nvPr/>
        </p:nvGrpSpPr>
        <p:grpSpPr bwMode="auto">
          <a:xfrm rot="5400000">
            <a:off x="3270250" y="1157288"/>
            <a:ext cx="369887" cy="1030288"/>
            <a:chOff x="709" y="1285"/>
            <a:chExt cx="233" cy="649"/>
          </a:xfrm>
        </p:grpSpPr>
        <p:sp>
          <p:nvSpPr>
            <p:cNvPr id="31909" name="Line 145"/>
            <p:cNvSpPr>
              <a:spLocks noChangeShapeType="1"/>
            </p:cNvSpPr>
            <p:nvPr/>
          </p:nvSpPr>
          <p:spPr bwMode="auto">
            <a:xfrm flipV="1">
              <a:off x="724" y="1448"/>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0" name="Line 146"/>
            <p:cNvSpPr>
              <a:spLocks noChangeShapeType="1"/>
            </p:cNvSpPr>
            <p:nvPr/>
          </p:nvSpPr>
          <p:spPr bwMode="auto">
            <a:xfrm flipV="1">
              <a:off x="709" y="1654"/>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1" name="Line 147"/>
            <p:cNvSpPr>
              <a:spLocks noChangeShapeType="1"/>
            </p:cNvSpPr>
            <p:nvPr/>
          </p:nvSpPr>
          <p:spPr bwMode="auto">
            <a:xfrm flipH="1" flipV="1">
              <a:off x="724" y="1551"/>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2" name="Line 148"/>
            <p:cNvSpPr>
              <a:spLocks noChangeShapeType="1"/>
            </p:cNvSpPr>
            <p:nvPr/>
          </p:nvSpPr>
          <p:spPr bwMode="auto">
            <a:xfrm flipH="1" flipV="1">
              <a:off x="724" y="1769"/>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3" name="Line 149"/>
            <p:cNvSpPr>
              <a:spLocks noChangeShapeType="1"/>
            </p:cNvSpPr>
            <p:nvPr/>
          </p:nvSpPr>
          <p:spPr bwMode="auto">
            <a:xfrm flipH="1" flipV="1">
              <a:off x="709" y="1345"/>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14" name="Freeform 150"/>
            <p:cNvSpPr>
              <a:spLocks/>
            </p:cNvSpPr>
            <p:nvPr/>
          </p:nvSpPr>
          <p:spPr bwMode="auto">
            <a:xfrm flipH="1">
              <a:off x="811" y="1866"/>
              <a:ext cx="131" cy="68"/>
            </a:xfrm>
            <a:custGeom>
              <a:avLst/>
              <a:gdLst>
                <a:gd name="T0" fmla="*/ 131 w 131"/>
                <a:gd name="T1" fmla="*/ 68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31915" name="Freeform 151"/>
            <p:cNvSpPr>
              <a:spLocks/>
            </p:cNvSpPr>
            <p:nvPr/>
          </p:nvSpPr>
          <p:spPr bwMode="auto">
            <a:xfrm flipH="1">
              <a:off x="710" y="1285"/>
              <a:ext cx="131" cy="68"/>
            </a:xfrm>
            <a:custGeom>
              <a:avLst/>
              <a:gdLst>
                <a:gd name="T0" fmla="*/ 131 w 131"/>
                <a:gd name="T1" fmla="*/ 68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sp>
        <p:nvSpPr>
          <p:cNvPr id="31748" name="Line 152"/>
          <p:cNvSpPr>
            <a:spLocks noChangeShapeType="1"/>
          </p:cNvSpPr>
          <p:nvPr/>
        </p:nvSpPr>
        <p:spPr bwMode="auto">
          <a:xfrm flipH="1">
            <a:off x="1689100" y="1647825"/>
            <a:ext cx="1270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22" name="Line 153"/>
          <p:cNvSpPr>
            <a:spLocks noChangeShapeType="1"/>
          </p:cNvSpPr>
          <p:nvPr/>
        </p:nvSpPr>
        <p:spPr bwMode="auto">
          <a:xfrm>
            <a:off x="1701800" y="1647825"/>
            <a:ext cx="0" cy="26638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0" name="Line 154"/>
          <p:cNvSpPr>
            <a:spLocks noChangeShapeType="1"/>
          </p:cNvSpPr>
          <p:nvPr/>
        </p:nvSpPr>
        <p:spPr bwMode="auto">
          <a:xfrm>
            <a:off x="1685925" y="4314825"/>
            <a:ext cx="73183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1" name="Line 155"/>
          <p:cNvSpPr>
            <a:spLocks noChangeShapeType="1"/>
          </p:cNvSpPr>
          <p:nvPr/>
        </p:nvSpPr>
        <p:spPr bwMode="auto">
          <a:xfrm>
            <a:off x="3973513" y="1695450"/>
            <a:ext cx="4762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2" name="Line 156"/>
          <p:cNvSpPr>
            <a:spLocks noChangeShapeType="1"/>
          </p:cNvSpPr>
          <p:nvPr/>
        </p:nvSpPr>
        <p:spPr bwMode="auto">
          <a:xfrm>
            <a:off x="5127625" y="1695450"/>
            <a:ext cx="24955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26" name="Line 157"/>
          <p:cNvSpPr>
            <a:spLocks noChangeShapeType="1"/>
          </p:cNvSpPr>
          <p:nvPr/>
        </p:nvSpPr>
        <p:spPr bwMode="auto">
          <a:xfrm>
            <a:off x="7604125" y="1695450"/>
            <a:ext cx="0" cy="2616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4" name="Line 158"/>
          <p:cNvSpPr>
            <a:spLocks noChangeShapeType="1"/>
          </p:cNvSpPr>
          <p:nvPr/>
        </p:nvSpPr>
        <p:spPr bwMode="auto">
          <a:xfrm flipH="1">
            <a:off x="6858000" y="4314825"/>
            <a:ext cx="7778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5" name="Slide Number Placeholder 16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BAC53AF-DD4D-4CBF-B2FC-4EA40C8FFCD6}" type="slidenum">
              <a:rPr lang="en-US" smtClean="0"/>
              <a:pPr eaLnBrk="1" hangingPunct="1"/>
              <a:t>36</a:t>
            </a:fld>
            <a:endParaRPr lang="en-US" smtClean="0"/>
          </a:p>
        </p:txBody>
      </p:sp>
      <p:grpSp>
        <p:nvGrpSpPr>
          <p:cNvPr id="31756" name="Group 2"/>
          <p:cNvGrpSpPr>
            <a:grpSpLocks/>
          </p:cNvGrpSpPr>
          <p:nvPr/>
        </p:nvGrpSpPr>
        <p:grpSpPr bwMode="auto">
          <a:xfrm>
            <a:off x="3962400" y="4067175"/>
            <a:ext cx="609600" cy="609600"/>
            <a:chOff x="2304" y="1008"/>
            <a:chExt cx="240" cy="240"/>
          </a:xfrm>
        </p:grpSpPr>
        <p:sp>
          <p:nvSpPr>
            <p:cNvPr id="31905" name="Oval 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906" name="Group 167"/>
            <p:cNvGrpSpPr>
              <a:grpSpLocks/>
            </p:cNvGrpSpPr>
            <p:nvPr/>
          </p:nvGrpSpPr>
          <p:grpSpPr bwMode="auto">
            <a:xfrm>
              <a:off x="2352" y="1056"/>
              <a:ext cx="144" cy="144"/>
              <a:chOff x="2352" y="480"/>
              <a:chExt cx="144" cy="144"/>
            </a:xfrm>
          </p:grpSpPr>
          <p:sp>
            <p:nvSpPr>
              <p:cNvPr id="31907" name="Rectangle 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908" name="Rectangle 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31757" name="Oval 7"/>
          <p:cNvSpPr>
            <a:spLocks noChangeArrowheads="1"/>
          </p:cNvSpPr>
          <p:nvPr/>
        </p:nvSpPr>
        <p:spPr bwMode="auto">
          <a:xfrm>
            <a:off x="3924300" y="4035425"/>
            <a:ext cx="682625" cy="6826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vi-VN"/>
          </a:p>
        </p:txBody>
      </p:sp>
      <p:sp>
        <p:nvSpPr>
          <p:cNvPr id="31758" name="Rectangle 8"/>
          <p:cNvSpPr>
            <a:spLocks noChangeArrowheads="1"/>
          </p:cNvSpPr>
          <p:nvPr/>
        </p:nvSpPr>
        <p:spPr bwMode="auto">
          <a:xfrm>
            <a:off x="2446338" y="3352800"/>
            <a:ext cx="4387850" cy="1882775"/>
          </a:xfrm>
          <a:prstGeom prst="rect">
            <a:avLst/>
          </a:prstGeom>
          <a:gradFill rotWithShape="0">
            <a:gsLst>
              <a:gs pos="0">
                <a:srgbClr val="595959"/>
              </a:gs>
              <a:gs pos="50000">
                <a:srgbClr val="C0C0C0"/>
              </a:gs>
              <a:gs pos="100000">
                <a:srgbClr val="5959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nvGrpSpPr>
          <p:cNvPr id="31759" name="Group 9"/>
          <p:cNvGrpSpPr>
            <a:grpSpLocks/>
          </p:cNvGrpSpPr>
          <p:nvPr/>
        </p:nvGrpSpPr>
        <p:grpSpPr bwMode="auto">
          <a:xfrm>
            <a:off x="6272213" y="4311650"/>
            <a:ext cx="585787" cy="609600"/>
            <a:chOff x="1824" y="864"/>
            <a:chExt cx="240" cy="240"/>
          </a:xfrm>
        </p:grpSpPr>
        <p:sp>
          <p:nvSpPr>
            <p:cNvPr id="31903" name="Oval 1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904" name="Rectangle 1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0" name="Group 12"/>
          <p:cNvGrpSpPr>
            <a:grpSpLocks/>
          </p:cNvGrpSpPr>
          <p:nvPr/>
        </p:nvGrpSpPr>
        <p:grpSpPr bwMode="auto">
          <a:xfrm>
            <a:off x="5510213" y="3352800"/>
            <a:ext cx="585787" cy="609600"/>
            <a:chOff x="1824" y="864"/>
            <a:chExt cx="240" cy="240"/>
          </a:xfrm>
        </p:grpSpPr>
        <p:sp>
          <p:nvSpPr>
            <p:cNvPr id="31901" name="Oval 13"/>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902" name="Rectangle 14"/>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1" name="Group 15"/>
          <p:cNvGrpSpPr>
            <a:grpSpLocks/>
          </p:cNvGrpSpPr>
          <p:nvPr/>
        </p:nvGrpSpPr>
        <p:grpSpPr bwMode="auto">
          <a:xfrm>
            <a:off x="5756275" y="4556125"/>
            <a:ext cx="585788" cy="609600"/>
            <a:chOff x="1824" y="864"/>
            <a:chExt cx="240" cy="240"/>
          </a:xfrm>
        </p:grpSpPr>
        <p:sp>
          <p:nvSpPr>
            <p:cNvPr id="31899"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900"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2" name="Group 18"/>
          <p:cNvGrpSpPr>
            <a:grpSpLocks/>
          </p:cNvGrpSpPr>
          <p:nvPr/>
        </p:nvGrpSpPr>
        <p:grpSpPr bwMode="auto">
          <a:xfrm>
            <a:off x="5510213" y="3886200"/>
            <a:ext cx="585787" cy="609600"/>
            <a:chOff x="1824" y="864"/>
            <a:chExt cx="240" cy="240"/>
          </a:xfrm>
        </p:grpSpPr>
        <p:sp>
          <p:nvSpPr>
            <p:cNvPr id="31897" name="Oval 1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98" name="Rectangle 2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10" name="Group 21"/>
          <p:cNvGrpSpPr>
            <a:grpSpLocks/>
          </p:cNvGrpSpPr>
          <p:nvPr/>
        </p:nvGrpSpPr>
        <p:grpSpPr bwMode="auto">
          <a:xfrm>
            <a:off x="5257800" y="3352800"/>
            <a:ext cx="585788" cy="609600"/>
            <a:chOff x="1824" y="864"/>
            <a:chExt cx="240" cy="240"/>
          </a:xfrm>
        </p:grpSpPr>
        <p:sp>
          <p:nvSpPr>
            <p:cNvPr id="31895" name="Oval 2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96" name="Rectangle 2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4" name="Group 24"/>
          <p:cNvGrpSpPr>
            <a:grpSpLocks/>
          </p:cNvGrpSpPr>
          <p:nvPr/>
        </p:nvGrpSpPr>
        <p:grpSpPr bwMode="auto">
          <a:xfrm>
            <a:off x="6065838" y="3948113"/>
            <a:ext cx="585787" cy="609600"/>
            <a:chOff x="1824" y="864"/>
            <a:chExt cx="240" cy="240"/>
          </a:xfrm>
        </p:grpSpPr>
        <p:sp>
          <p:nvSpPr>
            <p:cNvPr id="31893" name="Oval 2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94" name="Rectangle 2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5" name="Group 27"/>
          <p:cNvGrpSpPr>
            <a:grpSpLocks/>
          </p:cNvGrpSpPr>
          <p:nvPr/>
        </p:nvGrpSpPr>
        <p:grpSpPr bwMode="auto">
          <a:xfrm>
            <a:off x="6196013" y="3429000"/>
            <a:ext cx="585787" cy="609600"/>
            <a:chOff x="1824" y="864"/>
            <a:chExt cx="240" cy="240"/>
          </a:xfrm>
        </p:grpSpPr>
        <p:sp>
          <p:nvSpPr>
            <p:cNvPr id="31891"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92"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6" name="Group 30"/>
          <p:cNvGrpSpPr>
            <a:grpSpLocks/>
          </p:cNvGrpSpPr>
          <p:nvPr/>
        </p:nvGrpSpPr>
        <p:grpSpPr bwMode="auto">
          <a:xfrm>
            <a:off x="6183313" y="4559300"/>
            <a:ext cx="585787" cy="609600"/>
            <a:chOff x="1824" y="864"/>
            <a:chExt cx="240" cy="240"/>
          </a:xfrm>
        </p:grpSpPr>
        <p:sp>
          <p:nvSpPr>
            <p:cNvPr id="31889"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90"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67" name="Group 33"/>
          <p:cNvGrpSpPr>
            <a:grpSpLocks/>
          </p:cNvGrpSpPr>
          <p:nvPr/>
        </p:nvGrpSpPr>
        <p:grpSpPr bwMode="auto">
          <a:xfrm>
            <a:off x="2876550" y="3459163"/>
            <a:ext cx="609600" cy="609600"/>
            <a:chOff x="2304" y="1008"/>
            <a:chExt cx="240" cy="240"/>
          </a:xfrm>
        </p:grpSpPr>
        <p:sp>
          <p:nvSpPr>
            <p:cNvPr id="31885" name="Oval 3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86" name="Group 35"/>
            <p:cNvGrpSpPr>
              <a:grpSpLocks/>
            </p:cNvGrpSpPr>
            <p:nvPr/>
          </p:nvGrpSpPr>
          <p:grpSpPr bwMode="auto">
            <a:xfrm>
              <a:off x="2352" y="1056"/>
              <a:ext cx="144" cy="144"/>
              <a:chOff x="2352" y="480"/>
              <a:chExt cx="144" cy="144"/>
            </a:xfrm>
          </p:grpSpPr>
          <p:sp>
            <p:nvSpPr>
              <p:cNvPr id="31887" name="Rectangle 3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88" name="Rectangle 3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68" name="Group 38"/>
          <p:cNvGrpSpPr>
            <a:grpSpLocks/>
          </p:cNvGrpSpPr>
          <p:nvPr/>
        </p:nvGrpSpPr>
        <p:grpSpPr bwMode="auto">
          <a:xfrm>
            <a:off x="2422525" y="3460750"/>
            <a:ext cx="609600" cy="609600"/>
            <a:chOff x="2304" y="1008"/>
            <a:chExt cx="240" cy="240"/>
          </a:xfrm>
        </p:grpSpPr>
        <p:sp>
          <p:nvSpPr>
            <p:cNvPr id="31881"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82" name="Group 40"/>
            <p:cNvGrpSpPr>
              <a:grpSpLocks/>
            </p:cNvGrpSpPr>
            <p:nvPr/>
          </p:nvGrpSpPr>
          <p:grpSpPr bwMode="auto">
            <a:xfrm>
              <a:off x="2352" y="1056"/>
              <a:ext cx="144" cy="144"/>
              <a:chOff x="2352" y="480"/>
              <a:chExt cx="144" cy="144"/>
            </a:xfrm>
          </p:grpSpPr>
          <p:sp>
            <p:nvSpPr>
              <p:cNvPr id="31883"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84"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18" name="Group 43"/>
          <p:cNvGrpSpPr>
            <a:grpSpLocks/>
          </p:cNvGrpSpPr>
          <p:nvPr/>
        </p:nvGrpSpPr>
        <p:grpSpPr bwMode="auto">
          <a:xfrm>
            <a:off x="3505200" y="3352800"/>
            <a:ext cx="609600" cy="609600"/>
            <a:chOff x="2304" y="1008"/>
            <a:chExt cx="240" cy="240"/>
          </a:xfrm>
        </p:grpSpPr>
        <p:sp>
          <p:nvSpPr>
            <p:cNvPr id="31877" name="Oval 4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78" name="Group 45"/>
            <p:cNvGrpSpPr>
              <a:grpSpLocks/>
            </p:cNvGrpSpPr>
            <p:nvPr/>
          </p:nvGrpSpPr>
          <p:grpSpPr bwMode="auto">
            <a:xfrm>
              <a:off x="2352" y="1056"/>
              <a:ext cx="144" cy="144"/>
              <a:chOff x="2352" y="480"/>
              <a:chExt cx="144" cy="144"/>
            </a:xfrm>
          </p:grpSpPr>
          <p:sp>
            <p:nvSpPr>
              <p:cNvPr id="31879" name="Rectangle 4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80" name="Rectangle 4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70" name="Group 48"/>
          <p:cNvGrpSpPr>
            <a:grpSpLocks/>
          </p:cNvGrpSpPr>
          <p:nvPr/>
        </p:nvGrpSpPr>
        <p:grpSpPr bwMode="auto">
          <a:xfrm>
            <a:off x="2422525" y="4556125"/>
            <a:ext cx="609600" cy="609600"/>
            <a:chOff x="2304" y="1008"/>
            <a:chExt cx="240" cy="240"/>
          </a:xfrm>
        </p:grpSpPr>
        <p:sp>
          <p:nvSpPr>
            <p:cNvPr id="31873" name="Oval 4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74" name="Group 50"/>
            <p:cNvGrpSpPr>
              <a:grpSpLocks/>
            </p:cNvGrpSpPr>
            <p:nvPr/>
          </p:nvGrpSpPr>
          <p:grpSpPr bwMode="auto">
            <a:xfrm>
              <a:off x="2352" y="1056"/>
              <a:ext cx="144" cy="144"/>
              <a:chOff x="2352" y="480"/>
              <a:chExt cx="144" cy="144"/>
            </a:xfrm>
          </p:grpSpPr>
          <p:sp>
            <p:nvSpPr>
              <p:cNvPr id="31875" name="Rectangle 5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76" name="Rectangle 5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71" name="Group 53"/>
          <p:cNvGrpSpPr>
            <a:grpSpLocks/>
          </p:cNvGrpSpPr>
          <p:nvPr/>
        </p:nvGrpSpPr>
        <p:grpSpPr bwMode="auto">
          <a:xfrm>
            <a:off x="2481263" y="4192588"/>
            <a:ext cx="609600" cy="609600"/>
            <a:chOff x="2304" y="1008"/>
            <a:chExt cx="240" cy="240"/>
          </a:xfrm>
        </p:grpSpPr>
        <p:sp>
          <p:nvSpPr>
            <p:cNvPr id="31869" name="Oval 5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70" name="Group 55"/>
            <p:cNvGrpSpPr>
              <a:grpSpLocks/>
            </p:cNvGrpSpPr>
            <p:nvPr/>
          </p:nvGrpSpPr>
          <p:grpSpPr bwMode="auto">
            <a:xfrm>
              <a:off x="2352" y="1056"/>
              <a:ext cx="144" cy="144"/>
              <a:chOff x="2352" y="480"/>
              <a:chExt cx="144" cy="144"/>
            </a:xfrm>
          </p:grpSpPr>
          <p:sp>
            <p:nvSpPr>
              <p:cNvPr id="31871" name="Rectangle 5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72" name="Rectangle 5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72" name="Group 58"/>
          <p:cNvGrpSpPr>
            <a:grpSpLocks/>
          </p:cNvGrpSpPr>
          <p:nvPr/>
        </p:nvGrpSpPr>
        <p:grpSpPr bwMode="auto">
          <a:xfrm>
            <a:off x="3352800" y="4556125"/>
            <a:ext cx="609600" cy="609600"/>
            <a:chOff x="2304" y="1008"/>
            <a:chExt cx="240" cy="240"/>
          </a:xfrm>
        </p:grpSpPr>
        <p:sp>
          <p:nvSpPr>
            <p:cNvPr id="31865" name="Oval 5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66" name="Group 60"/>
            <p:cNvGrpSpPr>
              <a:grpSpLocks/>
            </p:cNvGrpSpPr>
            <p:nvPr/>
          </p:nvGrpSpPr>
          <p:grpSpPr bwMode="auto">
            <a:xfrm>
              <a:off x="2352" y="1056"/>
              <a:ext cx="144" cy="144"/>
              <a:chOff x="2352" y="480"/>
              <a:chExt cx="144" cy="144"/>
            </a:xfrm>
          </p:grpSpPr>
          <p:sp>
            <p:nvSpPr>
              <p:cNvPr id="31867" name="Rectangle 6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68" name="Rectangle 6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73" name="Group 63"/>
          <p:cNvGrpSpPr>
            <a:grpSpLocks/>
          </p:cNvGrpSpPr>
          <p:nvPr/>
        </p:nvGrpSpPr>
        <p:grpSpPr bwMode="auto">
          <a:xfrm>
            <a:off x="3213100" y="3827463"/>
            <a:ext cx="609600" cy="609600"/>
            <a:chOff x="2304" y="1008"/>
            <a:chExt cx="240" cy="240"/>
          </a:xfrm>
        </p:grpSpPr>
        <p:sp>
          <p:nvSpPr>
            <p:cNvPr id="31861" name="Oval 6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2" name="Group 65"/>
            <p:cNvGrpSpPr>
              <a:grpSpLocks/>
            </p:cNvGrpSpPr>
            <p:nvPr/>
          </p:nvGrpSpPr>
          <p:grpSpPr bwMode="auto">
            <a:xfrm>
              <a:off x="2352" y="1056"/>
              <a:ext cx="144" cy="144"/>
              <a:chOff x="2352" y="480"/>
              <a:chExt cx="144" cy="144"/>
            </a:xfrm>
          </p:grpSpPr>
          <p:sp>
            <p:nvSpPr>
              <p:cNvPr id="31863" name="Rectangle 6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64" name="Rectangle 6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74" name="Group 68"/>
          <p:cNvGrpSpPr>
            <a:grpSpLocks/>
          </p:cNvGrpSpPr>
          <p:nvPr/>
        </p:nvGrpSpPr>
        <p:grpSpPr bwMode="auto">
          <a:xfrm>
            <a:off x="2667000" y="3946525"/>
            <a:ext cx="609600" cy="609600"/>
            <a:chOff x="2304" y="1008"/>
            <a:chExt cx="240" cy="240"/>
          </a:xfrm>
        </p:grpSpPr>
        <p:sp>
          <p:nvSpPr>
            <p:cNvPr id="31857" name="Oval 6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58" name="Group 70"/>
            <p:cNvGrpSpPr>
              <a:grpSpLocks/>
            </p:cNvGrpSpPr>
            <p:nvPr/>
          </p:nvGrpSpPr>
          <p:grpSpPr bwMode="auto">
            <a:xfrm>
              <a:off x="2352" y="1056"/>
              <a:ext cx="144" cy="144"/>
              <a:chOff x="2352" y="480"/>
              <a:chExt cx="144" cy="144"/>
            </a:xfrm>
          </p:grpSpPr>
          <p:sp>
            <p:nvSpPr>
              <p:cNvPr id="31859" name="Rectangle 7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60" name="Rectangle 7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75" name="Group 73"/>
          <p:cNvGrpSpPr>
            <a:grpSpLocks/>
          </p:cNvGrpSpPr>
          <p:nvPr/>
        </p:nvGrpSpPr>
        <p:grpSpPr bwMode="auto">
          <a:xfrm>
            <a:off x="2968625" y="4557713"/>
            <a:ext cx="609600" cy="609600"/>
            <a:chOff x="2304" y="1008"/>
            <a:chExt cx="240" cy="240"/>
          </a:xfrm>
        </p:grpSpPr>
        <p:sp>
          <p:nvSpPr>
            <p:cNvPr id="31853" name="Oval 7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54" name="Group 75"/>
            <p:cNvGrpSpPr>
              <a:grpSpLocks/>
            </p:cNvGrpSpPr>
            <p:nvPr/>
          </p:nvGrpSpPr>
          <p:grpSpPr bwMode="auto">
            <a:xfrm>
              <a:off x="2352" y="1056"/>
              <a:ext cx="144" cy="144"/>
              <a:chOff x="2352" y="480"/>
              <a:chExt cx="144" cy="144"/>
            </a:xfrm>
          </p:grpSpPr>
          <p:sp>
            <p:nvSpPr>
              <p:cNvPr id="31855" name="Rectangle 7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56" name="Rectangle 7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812" name="Group 78"/>
          <p:cNvGrpSpPr>
            <a:grpSpLocks/>
          </p:cNvGrpSpPr>
          <p:nvPr/>
        </p:nvGrpSpPr>
        <p:grpSpPr bwMode="auto">
          <a:xfrm>
            <a:off x="3244850" y="4070350"/>
            <a:ext cx="609600" cy="609600"/>
            <a:chOff x="2304" y="1008"/>
            <a:chExt cx="240" cy="240"/>
          </a:xfrm>
        </p:grpSpPr>
        <p:sp>
          <p:nvSpPr>
            <p:cNvPr id="31849" name="Oval 7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 name="Group 80"/>
            <p:cNvGrpSpPr>
              <a:grpSpLocks/>
            </p:cNvGrpSpPr>
            <p:nvPr/>
          </p:nvGrpSpPr>
          <p:grpSpPr bwMode="auto">
            <a:xfrm>
              <a:off x="2352" y="1056"/>
              <a:ext cx="144" cy="144"/>
              <a:chOff x="2352" y="480"/>
              <a:chExt cx="144" cy="144"/>
            </a:xfrm>
          </p:grpSpPr>
          <p:sp>
            <p:nvSpPr>
              <p:cNvPr id="31851" name="Rectangle 8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52" name="Rectangle 8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31777" name="Rectangle 83"/>
          <p:cNvSpPr>
            <a:spLocks noChangeArrowheads="1"/>
          </p:cNvSpPr>
          <p:nvPr/>
        </p:nvSpPr>
        <p:spPr bwMode="auto">
          <a:xfrm>
            <a:off x="2422525" y="3352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31778" name="Rectangle 84"/>
          <p:cNvSpPr>
            <a:spLocks noChangeArrowheads="1"/>
          </p:cNvSpPr>
          <p:nvPr/>
        </p:nvSpPr>
        <p:spPr bwMode="auto">
          <a:xfrm>
            <a:off x="4632325" y="33528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31779" name="Line 87"/>
          <p:cNvSpPr>
            <a:spLocks noChangeShapeType="1"/>
          </p:cNvSpPr>
          <p:nvPr/>
        </p:nvSpPr>
        <p:spPr bwMode="auto">
          <a:xfrm>
            <a:off x="2422525" y="3352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0" name="Line 88"/>
          <p:cNvSpPr>
            <a:spLocks noChangeShapeType="1"/>
          </p:cNvSpPr>
          <p:nvPr/>
        </p:nvSpPr>
        <p:spPr bwMode="auto">
          <a:xfrm>
            <a:off x="6858000" y="335280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1781" name="Group 90"/>
          <p:cNvGrpSpPr>
            <a:grpSpLocks/>
          </p:cNvGrpSpPr>
          <p:nvPr/>
        </p:nvGrpSpPr>
        <p:grpSpPr bwMode="auto">
          <a:xfrm>
            <a:off x="5181600" y="4572000"/>
            <a:ext cx="585788" cy="609600"/>
            <a:chOff x="1824" y="864"/>
            <a:chExt cx="240" cy="240"/>
          </a:xfrm>
        </p:grpSpPr>
        <p:sp>
          <p:nvSpPr>
            <p:cNvPr id="31847" name="Oval 9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48" name="Rectangle 9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824" name="Group 93"/>
          <p:cNvGrpSpPr>
            <a:grpSpLocks/>
          </p:cNvGrpSpPr>
          <p:nvPr/>
        </p:nvGrpSpPr>
        <p:grpSpPr bwMode="auto">
          <a:xfrm>
            <a:off x="4214813" y="4038600"/>
            <a:ext cx="585787" cy="609600"/>
            <a:chOff x="1824" y="864"/>
            <a:chExt cx="240" cy="240"/>
          </a:xfrm>
        </p:grpSpPr>
        <p:sp>
          <p:nvSpPr>
            <p:cNvPr id="31845" name="Oval 9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46" name="Rectangle 9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83" name="Group 15"/>
          <p:cNvGrpSpPr>
            <a:grpSpLocks/>
          </p:cNvGrpSpPr>
          <p:nvPr/>
        </p:nvGrpSpPr>
        <p:grpSpPr bwMode="auto">
          <a:xfrm>
            <a:off x="5334000" y="4556125"/>
            <a:ext cx="585788" cy="609600"/>
            <a:chOff x="1824" y="864"/>
            <a:chExt cx="240" cy="240"/>
          </a:xfrm>
        </p:grpSpPr>
        <p:sp>
          <p:nvSpPr>
            <p:cNvPr id="31843"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44"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832" name="Group 21"/>
          <p:cNvGrpSpPr>
            <a:grpSpLocks/>
          </p:cNvGrpSpPr>
          <p:nvPr/>
        </p:nvGrpSpPr>
        <p:grpSpPr bwMode="auto">
          <a:xfrm>
            <a:off x="4876800" y="4038600"/>
            <a:ext cx="585788" cy="609600"/>
            <a:chOff x="1824" y="864"/>
            <a:chExt cx="240" cy="240"/>
          </a:xfrm>
        </p:grpSpPr>
        <p:sp>
          <p:nvSpPr>
            <p:cNvPr id="31841" name="Oval 2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42" name="Rectangle 2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850" name="Group 24"/>
          <p:cNvGrpSpPr>
            <a:grpSpLocks/>
          </p:cNvGrpSpPr>
          <p:nvPr/>
        </p:nvGrpSpPr>
        <p:grpSpPr bwMode="auto">
          <a:xfrm>
            <a:off x="5643563" y="3948113"/>
            <a:ext cx="585787" cy="609600"/>
            <a:chOff x="1824" y="864"/>
            <a:chExt cx="240" cy="240"/>
          </a:xfrm>
        </p:grpSpPr>
        <p:sp>
          <p:nvSpPr>
            <p:cNvPr id="31839" name="Oval 2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40" name="Rectangle 2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86" name="Group 27"/>
          <p:cNvGrpSpPr>
            <a:grpSpLocks/>
          </p:cNvGrpSpPr>
          <p:nvPr/>
        </p:nvGrpSpPr>
        <p:grpSpPr bwMode="auto">
          <a:xfrm>
            <a:off x="5773738" y="3429000"/>
            <a:ext cx="585787" cy="609600"/>
            <a:chOff x="1824" y="864"/>
            <a:chExt cx="240" cy="240"/>
          </a:xfrm>
        </p:grpSpPr>
        <p:sp>
          <p:nvSpPr>
            <p:cNvPr id="31837"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38"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87" name="Group 30"/>
          <p:cNvGrpSpPr>
            <a:grpSpLocks/>
          </p:cNvGrpSpPr>
          <p:nvPr/>
        </p:nvGrpSpPr>
        <p:grpSpPr bwMode="auto">
          <a:xfrm>
            <a:off x="5761038" y="4559300"/>
            <a:ext cx="585787" cy="609600"/>
            <a:chOff x="1824" y="864"/>
            <a:chExt cx="240" cy="240"/>
          </a:xfrm>
        </p:grpSpPr>
        <p:sp>
          <p:nvSpPr>
            <p:cNvPr id="31835"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36"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862" name="Group 33"/>
          <p:cNvGrpSpPr>
            <a:grpSpLocks/>
          </p:cNvGrpSpPr>
          <p:nvPr/>
        </p:nvGrpSpPr>
        <p:grpSpPr bwMode="auto">
          <a:xfrm>
            <a:off x="3048000" y="3459163"/>
            <a:ext cx="609600" cy="609600"/>
            <a:chOff x="2304" y="1008"/>
            <a:chExt cx="240" cy="240"/>
          </a:xfrm>
        </p:grpSpPr>
        <p:sp>
          <p:nvSpPr>
            <p:cNvPr id="31831" name="Oval 3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 name="Group 35"/>
            <p:cNvGrpSpPr>
              <a:grpSpLocks/>
            </p:cNvGrpSpPr>
            <p:nvPr/>
          </p:nvGrpSpPr>
          <p:grpSpPr bwMode="auto">
            <a:xfrm>
              <a:off x="2352" y="1056"/>
              <a:ext cx="144" cy="144"/>
              <a:chOff x="2352" y="480"/>
              <a:chExt cx="144" cy="144"/>
            </a:xfrm>
          </p:grpSpPr>
          <p:sp>
            <p:nvSpPr>
              <p:cNvPr id="31833" name="Rectangle 3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34" name="Rectangle 3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89" name="Group 38"/>
          <p:cNvGrpSpPr>
            <a:grpSpLocks/>
          </p:cNvGrpSpPr>
          <p:nvPr/>
        </p:nvGrpSpPr>
        <p:grpSpPr bwMode="auto">
          <a:xfrm>
            <a:off x="2593975" y="3460750"/>
            <a:ext cx="609600" cy="609600"/>
            <a:chOff x="2304" y="1008"/>
            <a:chExt cx="240" cy="240"/>
          </a:xfrm>
        </p:grpSpPr>
        <p:sp>
          <p:nvSpPr>
            <p:cNvPr id="31827" name="Oval 3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28" name="Group 40"/>
            <p:cNvGrpSpPr>
              <a:grpSpLocks/>
            </p:cNvGrpSpPr>
            <p:nvPr/>
          </p:nvGrpSpPr>
          <p:grpSpPr bwMode="auto">
            <a:xfrm>
              <a:off x="2352" y="1056"/>
              <a:ext cx="144" cy="144"/>
              <a:chOff x="2352" y="480"/>
              <a:chExt cx="144" cy="144"/>
            </a:xfrm>
          </p:grpSpPr>
          <p:sp>
            <p:nvSpPr>
              <p:cNvPr id="31829" name="Rectangle 4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30" name="Rectangle 4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89" name="Group 43"/>
          <p:cNvGrpSpPr>
            <a:grpSpLocks/>
          </p:cNvGrpSpPr>
          <p:nvPr/>
        </p:nvGrpSpPr>
        <p:grpSpPr bwMode="auto">
          <a:xfrm>
            <a:off x="4267200" y="3657600"/>
            <a:ext cx="609600" cy="609600"/>
            <a:chOff x="2304" y="1008"/>
            <a:chExt cx="240" cy="240"/>
          </a:xfrm>
        </p:grpSpPr>
        <p:sp>
          <p:nvSpPr>
            <p:cNvPr id="31823" name="Oval 4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5" name="Group 45"/>
            <p:cNvGrpSpPr>
              <a:grpSpLocks/>
            </p:cNvGrpSpPr>
            <p:nvPr/>
          </p:nvGrpSpPr>
          <p:grpSpPr bwMode="auto">
            <a:xfrm>
              <a:off x="2352" y="1056"/>
              <a:ext cx="144" cy="144"/>
              <a:chOff x="2352" y="480"/>
              <a:chExt cx="144" cy="144"/>
            </a:xfrm>
          </p:grpSpPr>
          <p:sp>
            <p:nvSpPr>
              <p:cNvPr id="31825" name="Rectangle 4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26" name="Rectangle 4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91" name="Group 48"/>
          <p:cNvGrpSpPr>
            <a:grpSpLocks/>
          </p:cNvGrpSpPr>
          <p:nvPr/>
        </p:nvGrpSpPr>
        <p:grpSpPr bwMode="auto">
          <a:xfrm>
            <a:off x="2593975" y="4556125"/>
            <a:ext cx="609600" cy="609600"/>
            <a:chOff x="2304" y="1008"/>
            <a:chExt cx="240" cy="240"/>
          </a:xfrm>
        </p:grpSpPr>
        <p:sp>
          <p:nvSpPr>
            <p:cNvPr id="31819" name="Oval 4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20" name="Group 50"/>
            <p:cNvGrpSpPr>
              <a:grpSpLocks/>
            </p:cNvGrpSpPr>
            <p:nvPr/>
          </p:nvGrpSpPr>
          <p:grpSpPr bwMode="auto">
            <a:xfrm>
              <a:off x="2352" y="1056"/>
              <a:ext cx="144" cy="144"/>
              <a:chOff x="2352" y="480"/>
              <a:chExt cx="144" cy="144"/>
            </a:xfrm>
          </p:grpSpPr>
          <p:sp>
            <p:nvSpPr>
              <p:cNvPr id="31821" name="Rectangle 5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22" name="Rectangle 5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3" name="Group 58"/>
          <p:cNvGrpSpPr>
            <a:grpSpLocks/>
          </p:cNvGrpSpPr>
          <p:nvPr/>
        </p:nvGrpSpPr>
        <p:grpSpPr bwMode="auto">
          <a:xfrm>
            <a:off x="3524250" y="4556125"/>
            <a:ext cx="609600" cy="609600"/>
            <a:chOff x="2304" y="1008"/>
            <a:chExt cx="240" cy="240"/>
          </a:xfrm>
        </p:grpSpPr>
        <p:sp>
          <p:nvSpPr>
            <p:cNvPr id="31815" name="Oval 5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31816" name="Group 60"/>
            <p:cNvGrpSpPr>
              <a:grpSpLocks/>
            </p:cNvGrpSpPr>
            <p:nvPr/>
          </p:nvGrpSpPr>
          <p:grpSpPr bwMode="auto">
            <a:xfrm>
              <a:off x="2352" y="1056"/>
              <a:ext cx="144" cy="144"/>
              <a:chOff x="2352" y="480"/>
              <a:chExt cx="144" cy="144"/>
            </a:xfrm>
          </p:grpSpPr>
          <p:sp>
            <p:nvSpPr>
              <p:cNvPr id="31817" name="Rectangle 6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18" name="Rectangle 6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95" name="Group 78"/>
          <p:cNvGrpSpPr>
            <a:grpSpLocks/>
          </p:cNvGrpSpPr>
          <p:nvPr/>
        </p:nvGrpSpPr>
        <p:grpSpPr bwMode="auto">
          <a:xfrm>
            <a:off x="3505200" y="4191000"/>
            <a:ext cx="609600" cy="609600"/>
            <a:chOff x="2304" y="1008"/>
            <a:chExt cx="240" cy="240"/>
          </a:xfrm>
        </p:grpSpPr>
        <p:sp>
          <p:nvSpPr>
            <p:cNvPr id="31811" name="Oval 79"/>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6" name="Group 80"/>
            <p:cNvGrpSpPr>
              <a:grpSpLocks/>
            </p:cNvGrpSpPr>
            <p:nvPr/>
          </p:nvGrpSpPr>
          <p:grpSpPr bwMode="auto">
            <a:xfrm>
              <a:off x="2352" y="1056"/>
              <a:ext cx="144" cy="144"/>
              <a:chOff x="2352" y="480"/>
              <a:chExt cx="144" cy="144"/>
            </a:xfrm>
          </p:grpSpPr>
          <p:sp>
            <p:nvSpPr>
              <p:cNvPr id="31813" name="Rectangle 81"/>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31814" name="Rectangle 82"/>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31794" name="Group 27"/>
          <p:cNvGrpSpPr>
            <a:grpSpLocks/>
          </p:cNvGrpSpPr>
          <p:nvPr/>
        </p:nvGrpSpPr>
        <p:grpSpPr bwMode="auto">
          <a:xfrm>
            <a:off x="5943600" y="3429000"/>
            <a:ext cx="585788" cy="609600"/>
            <a:chOff x="1824" y="864"/>
            <a:chExt cx="240" cy="240"/>
          </a:xfrm>
        </p:grpSpPr>
        <p:sp>
          <p:nvSpPr>
            <p:cNvPr id="31809"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10"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95" name="Group 15"/>
          <p:cNvGrpSpPr>
            <a:grpSpLocks/>
          </p:cNvGrpSpPr>
          <p:nvPr/>
        </p:nvGrpSpPr>
        <p:grpSpPr bwMode="auto">
          <a:xfrm>
            <a:off x="5081588" y="4556125"/>
            <a:ext cx="585787" cy="609600"/>
            <a:chOff x="1824" y="864"/>
            <a:chExt cx="240" cy="240"/>
          </a:xfrm>
        </p:grpSpPr>
        <p:sp>
          <p:nvSpPr>
            <p:cNvPr id="31807" name="Oval 16"/>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08" name="Rectangle 17"/>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1796" name="Group 27"/>
          <p:cNvGrpSpPr>
            <a:grpSpLocks/>
          </p:cNvGrpSpPr>
          <p:nvPr/>
        </p:nvGrpSpPr>
        <p:grpSpPr bwMode="auto">
          <a:xfrm>
            <a:off x="5521325" y="3429000"/>
            <a:ext cx="585788" cy="609600"/>
            <a:chOff x="1824" y="864"/>
            <a:chExt cx="240" cy="240"/>
          </a:xfrm>
        </p:grpSpPr>
        <p:sp>
          <p:nvSpPr>
            <p:cNvPr id="31805" name="Oval 2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06" name="Rectangle 2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00" name="Group 30"/>
          <p:cNvGrpSpPr>
            <a:grpSpLocks/>
          </p:cNvGrpSpPr>
          <p:nvPr/>
        </p:nvGrpSpPr>
        <p:grpSpPr bwMode="auto">
          <a:xfrm>
            <a:off x="5508625" y="4559300"/>
            <a:ext cx="585788" cy="609600"/>
            <a:chOff x="1824" y="864"/>
            <a:chExt cx="240" cy="240"/>
          </a:xfrm>
        </p:grpSpPr>
        <p:sp>
          <p:nvSpPr>
            <p:cNvPr id="31803" name="Oval 3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31804" name="Rectangle 3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sp>
        <p:nvSpPr>
          <p:cNvPr id="31798" name="Text Box 163"/>
          <p:cNvSpPr txBox="1">
            <a:spLocks noChangeArrowheads="1"/>
          </p:cNvSpPr>
          <p:nvPr/>
        </p:nvSpPr>
        <p:spPr bwMode="auto">
          <a:xfrm>
            <a:off x="3200400" y="2667000"/>
            <a:ext cx="458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006699"/>
                </a:solidFill>
                <a:latin typeface=".VnTime" pitchFamily="34" charset="0"/>
              </a:rPr>
              <a:t>P</a:t>
            </a:r>
            <a:endParaRPr lang="en-US" sz="3200" b="1">
              <a:solidFill>
                <a:srgbClr val="006699"/>
              </a:solidFill>
              <a:latin typeface="Times New Roman" pitchFamily="18" charset="0"/>
            </a:endParaRPr>
          </a:p>
        </p:txBody>
      </p:sp>
      <p:sp>
        <p:nvSpPr>
          <p:cNvPr id="31799" name="Text Box 163"/>
          <p:cNvSpPr txBox="1">
            <a:spLocks noChangeArrowheads="1"/>
          </p:cNvSpPr>
          <p:nvPr/>
        </p:nvSpPr>
        <p:spPr bwMode="auto">
          <a:xfrm>
            <a:off x="5562600" y="2667000"/>
            <a:ext cx="481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a:solidFill>
                  <a:srgbClr val="006699"/>
                </a:solidFill>
                <a:latin typeface=".VnTime" pitchFamily="34" charset="0"/>
              </a:rPr>
              <a:t>N</a:t>
            </a:r>
            <a:endParaRPr lang="en-US" sz="3200" b="1">
              <a:solidFill>
                <a:srgbClr val="006699"/>
              </a:solidFill>
              <a:latin typeface="Times New Roman" pitchFamily="18" charset="0"/>
            </a:endParaRPr>
          </a:p>
        </p:txBody>
      </p:sp>
      <p:sp>
        <p:nvSpPr>
          <p:cNvPr id="63546" name="Text Box 163"/>
          <p:cNvSpPr txBox="1">
            <a:spLocks noChangeArrowheads="1"/>
          </p:cNvSpPr>
          <p:nvPr/>
        </p:nvSpPr>
        <p:spPr bwMode="auto">
          <a:xfrm>
            <a:off x="2438400" y="5638800"/>
            <a:ext cx="4530725" cy="584200"/>
          </a:xfrm>
          <a:prstGeom prst="rect">
            <a:avLst/>
          </a:prstGeom>
          <a:noFill/>
          <a:ln w="9525">
            <a:noFill/>
            <a:miter lim="800000"/>
            <a:headEnd/>
            <a:tailEnd/>
          </a:ln>
        </p:spPr>
        <p:txBody>
          <a:bodyPr wrap="none" anchor="ctr">
            <a:spAutoFit/>
          </a:bodyPr>
          <a:lstStyle/>
          <a:p>
            <a:pPr algn="ctr" eaLnBrk="0" hangingPunct="0">
              <a:defRPr/>
            </a:pPr>
            <a:r>
              <a:rPr lang="en-US" sz="3200" b="1" dirty="0" err="1">
                <a:solidFill>
                  <a:srgbClr val="006699"/>
                </a:solidFill>
                <a:latin typeface="+mn-lt"/>
              </a:rPr>
              <a:t>Chuyển</a:t>
            </a:r>
            <a:r>
              <a:rPr lang="en-US" sz="3200" b="1" dirty="0">
                <a:solidFill>
                  <a:srgbClr val="006699"/>
                </a:solidFill>
                <a:latin typeface="+mn-lt"/>
              </a:rPr>
              <a:t> </a:t>
            </a:r>
            <a:r>
              <a:rPr lang="en-US" sz="3200" b="1" dirty="0" err="1">
                <a:solidFill>
                  <a:srgbClr val="006699"/>
                </a:solidFill>
                <a:latin typeface="+mn-lt"/>
              </a:rPr>
              <a:t>tiếp</a:t>
            </a:r>
            <a:r>
              <a:rPr lang="en-US" sz="3200" b="1" dirty="0">
                <a:solidFill>
                  <a:srgbClr val="006699"/>
                </a:solidFill>
                <a:latin typeface="+mn-lt"/>
              </a:rPr>
              <a:t> </a:t>
            </a:r>
            <a:r>
              <a:rPr lang="en-US" sz="3200" b="1" dirty="0" err="1">
                <a:solidFill>
                  <a:srgbClr val="006699"/>
                </a:solidFill>
                <a:latin typeface="+mn-lt"/>
              </a:rPr>
              <a:t>cách</a:t>
            </a:r>
            <a:r>
              <a:rPr lang="en-US" sz="3200" b="1" dirty="0">
                <a:solidFill>
                  <a:srgbClr val="006699"/>
                </a:solidFill>
                <a:latin typeface="+mn-lt"/>
              </a:rPr>
              <a:t> </a:t>
            </a:r>
            <a:r>
              <a:rPr lang="en-US" sz="3200" b="1" dirty="0" err="1">
                <a:solidFill>
                  <a:srgbClr val="006699"/>
                </a:solidFill>
                <a:latin typeface="+mn-lt"/>
              </a:rPr>
              <a:t>điện</a:t>
            </a:r>
            <a:endParaRPr lang="en-US" sz="3200" b="1" dirty="0">
              <a:solidFill>
                <a:srgbClr val="006699"/>
              </a:solidFill>
              <a:latin typeface="+mn-lt"/>
            </a:endParaRPr>
          </a:p>
        </p:txBody>
      </p:sp>
      <p:sp>
        <p:nvSpPr>
          <p:cNvPr id="317" name="Text Box 161"/>
          <p:cNvSpPr txBox="1">
            <a:spLocks noChangeArrowheads="1"/>
          </p:cNvSpPr>
          <p:nvPr/>
        </p:nvSpPr>
        <p:spPr bwMode="auto">
          <a:xfrm>
            <a:off x="1981200" y="457200"/>
            <a:ext cx="4398963" cy="708025"/>
          </a:xfrm>
          <a:prstGeom prst="rect">
            <a:avLst/>
          </a:prstGeom>
          <a:noFill/>
          <a:ln w="9525">
            <a:noFill/>
            <a:miter lim="800000"/>
            <a:headEnd/>
            <a:tailEnd/>
          </a:ln>
        </p:spPr>
        <p:txBody>
          <a:bodyPr wrap="none" anchor="ctr">
            <a:spAutoFit/>
          </a:bodyPr>
          <a:lstStyle/>
          <a:p>
            <a:pPr algn="ctr" eaLnBrk="0" hangingPunct="0">
              <a:defRPr/>
            </a:pPr>
            <a:r>
              <a:rPr lang="en-US" sz="4000" b="1" dirty="0" err="1">
                <a:solidFill>
                  <a:srgbClr val="CC0000"/>
                </a:solidFill>
                <a:latin typeface="+mn-lt"/>
              </a:rPr>
              <a:t>Không</a:t>
            </a:r>
            <a:r>
              <a:rPr lang="en-US" sz="4000" b="1" dirty="0">
                <a:solidFill>
                  <a:srgbClr val="CC0000"/>
                </a:solidFill>
                <a:latin typeface="+mn-lt"/>
              </a:rPr>
              <a:t> </a:t>
            </a:r>
            <a:r>
              <a:rPr lang="en-US" sz="4000" b="1" dirty="0" err="1">
                <a:solidFill>
                  <a:srgbClr val="CC0000"/>
                </a:solidFill>
                <a:latin typeface="+mn-lt"/>
              </a:rPr>
              <a:t>phân</a:t>
            </a:r>
            <a:r>
              <a:rPr lang="en-US" sz="4000" b="1" dirty="0">
                <a:solidFill>
                  <a:srgbClr val="CC0000"/>
                </a:solidFill>
                <a:latin typeface="+mn-lt"/>
              </a:rPr>
              <a:t> </a:t>
            </a:r>
            <a:r>
              <a:rPr lang="en-US" sz="4000" b="1" dirty="0" err="1">
                <a:solidFill>
                  <a:srgbClr val="CC0000"/>
                </a:solidFill>
                <a:latin typeface="+mn-lt"/>
              </a:rPr>
              <a:t>cực</a:t>
            </a:r>
            <a:r>
              <a:rPr lang="en-US" sz="4000" b="1" dirty="0">
                <a:solidFill>
                  <a:srgbClr val="CC0000"/>
                </a:solidFill>
                <a:latin typeface="+mn-lt"/>
              </a:rPr>
              <a:t> </a:t>
            </a:r>
          </a:p>
        </p:txBody>
      </p:sp>
      <p:sp>
        <p:nvSpPr>
          <p:cNvPr id="63530" name="Text Box 161"/>
          <p:cNvSpPr txBox="1">
            <a:spLocks noChangeArrowheads="1"/>
          </p:cNvSpPr>
          <p:nvPr/>
        </p:nvSpPr>
        <p:spPr bwMode="auto">
          <a:xfrm>
            <a:off x="1905000" y="438150"/>
            <a:ext cx="5216525" cy="708025"/>
          </a:xfrm>
          <a:prstGeom prst="rect">
            <a:avLst/>
          </a:prstGeom>
          <a:solidFill>
            <a:schemeClr val="bg1"/>
          </a:solidFill>
          <a:ln w="9525">
            <a:noFill/>
            <a:miter lim="800000"/>
            <a:headEnd/>
            <a:tailEnd/>
          </a:ln>
        </p:spPr>
        <p:txBody>
          <a:bodyPr anchor="ctr">
            <a:spAutoFit/>
          </a:bodyPr>
          <a:lstStyle/>
          <a:p>
            <a:pPr algn="ctr" eaLnBrk="0" hangingPunct="0">
              <a:defRPr/>
            </a:pPr>
            <a:r>
              <a:rPr lang="en-US" sz="4000" b="1" dirty="0" err="1">
                <a:solidFill>
                  <a:schemeClr val="bg2">
                    <a:lumMod val="10000"/>
                  </a:schemeClr>
                </a:solidFill>
                <a:latin typeface="+mn-lt"/>
              </a:rPr>
              <a:t>Phân</a:t>
            </a:r>
            <a:r>
              <a:rPr lang="en-US" sz="4000" b="1" dirty="0">
                <a:solidFill>
                  <a:schemeClr val="bg2">
                    <a:lumMod val="10000"/>
                  </a:schemeClr>
                </a:solidFill>
                <a:latin typeface="+mn-lt"/>
              </a:rPr>
              <a:t> </a:t>
            </a:r>
            <a:r>
              <a:rPr lang="en-US" sz="4000" b="1" dirty="0" err="1">
                <a:solidFill>
                  <a:schemeClr val="bg2">
                    <a:lumMod val="10000"/>
                  </a:schemeClr>
                </a:solidFill>
                <a:latin typeface="+mn-lt"/>
              </a:rPr>
              <a:t>cực</a:t>
            </a:r>
            <a:r>
              <a:rPr lang="en-US" sz="4000" b="1" dirty="0">
                <a:solidFill>
                  <a:schemeClr val="bg2">
                    <a:lumMod val="10000"/>
                  </a:schemeClr>
                </a:solidFill>
                <a:latin typeface="+mn-lt"/>
              </a:rPr>
              <a:t> </a:t>
            </a:r>
            <a:r>
              <a:rPr lang="en-US" sz="4000" b="1" dirty="0" err="1">
                <a:solidFill>
                  <a:schemeClr val="bg2">
                    <a:lumMod val="10000"/>
                  </a:schemeClr>
                </a:solidFill>
                <a:latin typeface="+mn-lt"/>
              </a:rPr>
              <a:t>ngược</a:t>
            </a:r>
            <a:endParaRPr lang="en-US" sz="4000" b="1" dirty="0">
              <a:solidFill>
                <a:schemeClr val="bg2">
                  <a:lumMod val="10000"/>
                </a:schemeClr>
              </a:solidFill>
              <a:latin typeface="+mn-lt"/>
            </a:endParaRPr>
          </a:p>
        </p:txBody>
      </p:sp>
    </p:spTree>
    <p:extLst>
      <p:ext uri="{BB962C8B-B14F-4D97-AF65-F5344CB8AC3E}">
        <p14:creationId xmlns:p14="http://schemas.microsoft.com/office/powerpoint/2010/main" val="17783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522"/>
                                        </p:tgtEl>
                                        <p:attrNameLst>
                                          <p:attrName>style.visibility</p:attrName>
                                        </p:attrNameLst>
                                      </p:cBhvr>
                                      <p:to>
                                        <p:strVal val="visible"/>
                                      </p:to>
                                    </p:set>
                                    <p:anim calcmode="lin" valueType="num">
                                      <p:cBhvr additive="base">
                                        <p:cTn id="7" dur="500" fill="hold"/>
                                        <p:tgtEl>
                                          <p:spTgt spid="63522"/>
                                        </p:tgtEl>
                                        <p:attrNameLst>
                                          <p:attrName>ppt_x</p:attrName>
                                        </p:attrNameLst>
                                      </p:cBhvr>
                                      <p:tavLst>
                                        <p:tav tm="0">
                                          <p:val>
                                            <p:strVal val="0-#ppt_w/2"/>
                                          </p:val>
                                        </p:tav>
                                        <p:tav tm="100000">
                                          <p:val>
                                            <p:strVal val="#ppt_x"/>
                                          </p:val>
                                        </p:tav>
                                      </p:tavLst>
                                    </p:anim>
                                    <p:anim calcmode="lin" valueType="num">
                                      <p:cBhvr additive="base">
                                        <p:cTn id="8" dur="500" fill="hold"/>
                                        <p:tgtEl>
                                          <p:spTgt spid="635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526"/>
                                        </p:tgtEl>
                                        <p:attrNameLst>
                                          <p:attrName>style.visibility</p:attrName>
                                        </p:attrNameLst>
                                      </p:cBhvr>
                                      <p:to>
                                        <p:strVal val="visible"/>
                                      </p:to>
                                    </p:set>
                                    <p:anim calcmode="lin" valueType="num">
                                      <p:cBhvr additive="base">
                                        <p:cTn id="11" dur="500" fill="hold"/>
                                        <p:tgtEl>
                                          <p:spTgt spid="63526"/>
                                        </p:tgtEl>
                                        <p:attrNameLst>
                                          <p:attrName>ppt_x</p:attrName>
                                        </p:attrNameLst>
                                      </p:cBhvr>
                                      <p:tavLst>
                                        <p:tav tm="0">
                                          <p:val>
                                            <p:strVal val="1+#ppt_w/2"/>
                                          </p:val>
                                        </p:tav>
                                        <p:tav tm="100000">
                                          <p:val>
                                            <p:strVal val="#ppt_x"/>
                                          </p:val>
                                        </p:tav>
                                      </p:tavLst>
                                    </p:anim>
                                    <p:anim calcmode="lin" valueType="num">
                                      <p:cBhvr additive="base">
                                        <p:cTn id="12" dur="500" fill="hold"/>
                                        <p:tgtEl>
                                          <p:spTgt spid="63526"/>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3" presetClass="exit" presetSubtype="10" fill="hold" grpId="0" nodeType="afterEffect">
                                  <p:stCondLst>
                                    <p:cond delay="0"/>
                                  </p:stCondLst>
                                  <p:childTnLst>
                                    <p:animEffect transition="out" filter="blinds(horizontal)">
                                      <p:cBhvr>
                                        <p:cTn id="15" dur="500"/>
                                        <p:tgtEl>
                                          <p:spTgt spid="317"/>
                                        </p:tgtEl>
                                      </p:cBhvr>
                                    </p:animEffect>
                                    <p:set>
                                      <p:cBhvr>
                                        <p:cTn id="16" dur="1" fill="hold">
                                          <p:stCondLst>
                                            <p:cond delay="499"/>
                                          </p:stCondLst>
                                        </p:cTn>
                                        <p:tgtEl>
                                          <p:spTgt spid="317"/>
                                        </p:tgtEl>
                                        <p:attrNameLst>
                                          <p:attrName>style.visibility</p:attrName>
                                        </p:attrNameLst>
                                      </p:cBhvr>
                                      <p:to>
                                        <p:strVal val="hidden"/>
                                      </p:to>
                                    </p:set>
                                  </p:childTnLst>
                                </p:cTn>
                              </p:par>
                            </p:childTnLst>
                          </p:cTn>
                        </p:par>
                        <p:par>
                          <p:cTn id="17" fill="hold" nodeType="afterGroup">
                            <p:stCondLst>
                              <p:cond delay="1000"/>
                            </p:stCondLst>
                            <p:childTnLst>
                              <p:par>
                                <p:cTn id="18" presetID="5" presetClass="entr" presetSubtype="10" fill="hold" grpId="0" nodeType="afterEffect">
                                  <p:stCondLst>
                                    <p:cond delay="0"/>
                                  </p:stCondLst>
                                  <p:childTnLst>
                                    <p:set>
                                      <p:cBhvr>
                                        <p:cTn id="19" dur="1" fill="hold">
                                          <p:stCondLst>
                                            <p:cond delay="0"/>
                                          </p:stCondLst>
                                        </p:cTn>
                                        <p:tgtEl>
                                          <p:spTgt spid="63530"/>
                                        </p:tgtEl>
                                        <p:attrNameLst>
                                          <p:attrName>style.visibility</p:attrName>
                                        </p:attrNameLst>
                                      </p:cBhvr>
                                      <p:to>
                                        <p:strVal val="visible"/>
                                      </p:to>
                                    </p:set>
                                    <p:animEffect transition="in" filter="checkerboard(across)">
                                      <p:cBhvr>
                                        <p:cTn id="20" dur="500"/>
                                        <p:tgtEl>
                                          <p:spTgt spid="63530"/>
                                        </p:tgtEl>
                                      </p:cBhvr>
                                    </p:animEffect>
                                  </p:childTnLst>
                                </p:cTn>
                              </p:par>
                            </p:childTnLst>
                          </p:cTn>
                        </p:par>
                        <p:par>
                          <p:cTn id="21" fill="hold" nodeType="afterGroup">
                            <p:stCondLst>
                              <p:cond delay="1500"/>
                            </p:stCondLst>
                            <p:childTnLst>
                              <p:par>
                                <p:cTn id="22" presetID="35" presetClass="path" presetSubtype="0" accel="50000" decel="50000" fill="hold" nodeType="afterEffect">
                                  <p:stCondLst>
                                    <p:cond delay="0"/>
                                  </p:stCondLst>
                                  <p:childTnLst>
                                    <p:animMotion origin="layout" path="M -3.33333E-6 -3.29325E-6 L -0.09166 0.0222 " pathEditMode="relative" rAng="0" ptsTypes="AA">
                                      <p:cBhvr>
                                        <p:cTn id="23" dur="2000" fill="hold"/>
                                        <p:tgtEl>
                                          <p:spTgt spid="289"/>
                                        </p:tgtEl>
                                        <p:attrNameLst>
                                          <p:attrName>ppt_x</p:attrName>
                                          <p:attrName>ppt_y</p:attrName>
                                        </p:attrNameLst>
                                      </p:cBhvr>
                                      <p:rCtr x="-4583" y="1110"/>
                                    </p:animMotion>
                                  </p:childTnLst>
                                </p:cTn>
                              </p:par>
                              <p:par>
                                <p:cTn id="24" presetID="35" presetClass="path" presetSubtype="0" accel="50000" decel="50000" fill="hold" nodeType="withEffect">
                                  <p:stCondLst>
                                    <p:cond delay="0"/>
                                  </p:stCondLst>
                                  <p:childTnLst>
                                    <p:animMotion origin="layout" path="M 0.01667 0.01549 L -0.05 0.01549 " pathEditMode="relative" rAng="0" ptsTypes="AA">
                                      <p:cBhvr>
                                        <p:cTn id="25" dur="2000" fill="hold"/>
                                        <p:tgtEl>
                                          <p:spTgt spid="18"/>
                                        </p:tgtEl>
                                        <p:attrNameLst>
                                          <p:attrName>ppt_x</p:attrName>
                                          <p:attrName>ppt_y</p:attrName>
                                        </p:attrNameLst>
                                      </p:cBhvr>
                                      <p:rCtr x="-3333" y="0"/>
                                    </p:animMotion>
                                  </p:childTnLst>
                                </p:cTn>
                              </p:par>
                              <p:par>
                                <p:cTn id="26" presetID="35" presetClass="path" presetSubtype="0" accel="50000" decel="50000" fill="hold" nodeType="withEffect">
                                  <p:stCondLst>
                                    <p:cond delay="0"/>
                                  </p:stCondLst>
                                  <p:childTnLst>
                                    <p:animMotion origin="layout" path="M 3.33333E-6 8.78816E-7 L -0.05 0.0111 " pathEditMode="relative" rAng="0" ptsTypes="AA">
                                      <p:cBhvr>
                                        <p:cTn id="27" dur="2000" fill="hold"/>
                                        <p:tgtEl>
                                          <p:spTgt spid="295"/>
                                        </p:tgtEl>
                                        <p:attrNameLst>
                                          <p:attrName>ppt_x</p:attrName>
                                          <p:attrName>ppt_y</p:attrName>
                                        </p:attrNameLst>
                                      </p:cBhvr>
                                      <p:rCtr x="-2500" y="555"/>
                                    </p:animMotion>
                                  </p:childTnLst>
                                </p:cTn>
                              </p:par>
                              <p:par>
                                <p:cTn id="28" presetID="35" presetClass="path" presetSubtype="0" accel="50000" decel="50000" fill="hold" nodeType="withEffect">
                                  <p:stCondLst>
                                    <p:cond delay="0"/>
                                  </p:stCondLst>
                                  <p:childTnLst>
                                    <p:animMotion origin="layout" path="M 0 -6.10546E-7 L -0.06875 0.01341 " pathEditMode="relative" rAng="0" ptsTypes="AA">
                                      <p:cBhvr>
                                        <p:cTn id="29" dur="2000" fill="hold"/>
                                        <p:tgtEl>
                                          <p:spTgt spid="293"/>
                                        </p:tgtEl>
                                        <p:attrNameLst>
                                          <p:attrName>ppt_x</p:attrName>
                                          <p:attrName>ppt_y</p:attrName>
                                        </p:attrNameLst>
                                      </p:cBhvr>
                                      <p:rCtr x="-3438" y="671"/>
                                    </p:animMotion>
                                  </p:childTnLst>
                                </p:cTn>
                              </p:par>
                              <p:par>
                                <p:cTn id="30" presetID="35" presetClass="path" presetSubtype="0" accel="50000" decel="50000" fill="hold" nodeType="withEffect">
                                  <p:stCondLst>
                                    <p:cond delay="0"/>
                                  </p:stCondLst>
                                  <p:childTnLst>
                                    <p:animMotion origin="layout" path="M -0.02153 -0.06013 L -0.09305 -0.08695 " pathEditMode="relative" rAng="0" ptsTypes="AA">
                                      <p:cBhvr>
                                        <p:cTn id="31" dur="2000" fill="hold"/>
                                        <p:tgtEl>
                                          <p:spTgt spid="31812"/>
                                        </p:tgtEl>
                                        <p:attrNameLst>
                                          <p:attrName>ppt_x</p:attrName>
                                          <p:attrName>ppt_y</p:attrName>
                                        </p:attrNameLst>
                                      </p:cBhvr>
                                      <p:rCtr x="-3576" y="-1341"/>
                                    </p:animMotion>
                                  </p:childTnLst>
                                </p:cTn>
                              </p:par>
                              <p:par>
                                <p:cTn id="32" presetID="35" presetClass="path" presetSubtype="0" accel="50000" decel="50000" fill="hold" nodeType="withEffect">
                                  <p:stCondLst>
                                    <p:cond delay="0"/>
                                  </p:stCondLst>
                                  <p:childTnLst>
                                    <p:animMotion origin="layout" path="M 3.33333E-6 -4.87512E-6 L 3.33333E-6 0.02891 " pathEditMode="relative" rAng="0" ptsTypes="AA">
                                      <p:cBhvr>
                                        <p:cTn id="33" dur="2000" fill="hold"/>
                                        <p:tgtEl>
                                          <p:spTgt spid="31862"/>
                                        </p:tgtEl>
                                        <p:attrNameLst>
                                          <p:attrName>ppt_x</p:attrName>
                                          <p:attrName>ppt_y</p:attrName>
                                        </p:attrNameLst>
                                      </p:cBhvr>
                                      <p:rCtr x="0" y="1434"/>
                                    </p:animMotion>
                                  </p:childTnLst>
                                </p:cTn>
                              </p:par>
                              <p:par>
                                <p:cTn id="34" presetID="63" presetClass="path" presetSubtype="0" accel="50000" decel="50000" fill="hold" nodeType="withEffect">
                                  <p:stCondLst>
                                    <p:cond delay="0"/>
                                  </p:stCondLst>
                                  <p:childTnLst>
                                    <p:animMotion origin="layout" path="M -0.0092 -0.02428 L 0.15625 -0.01318 " pathEditMode="relative" rAng="0" ptsTypes="AA">
                                      <p:cBhvr>
                                        <p:cTn id="35" dur="2000" fill="hold"/>
                                        <p:tgtEl>
                                          <p:spTgt spid="31824"/>
                                        </p:tgtEl>
                                        <p:attrNameLst>
                                          <p:attrName>ppt_x</p:attrName>
                                          <p:attrName>ppt_y</p:attrName>
                                        </p:attrNameLst>
                                      </p:cBhvr>
                                      <p:rCtr x="8264" y="555"/>
                                    </p:animMotion>
                                  </p:childTnLst>
                                </p:cTn>
                              </p:par>
                              <p:par>
                                <p:cTn id="36" presetID="63" presetClass="path" presetSubtype="0" accel="50000" decel="50000" fill="hold" nodeType="withEffect">
                                  <p:stCondLst>
                                    <p:cond delay="0"/>
                                  </p:stCondLst>
                                  <p:childTnLst>
                                    <p:animMotion origin="layout" path="M -4.44444E-6 3.70028E-8 L 0.06806 0.0222 " pathEditMode="relative" rAng="0" ptsTypes="AA">
                                      <p:cBhvr>
                                        <p:cTn id="37" dur="2000" fill="hold"/>
                                        <p:tgtEl>
                                          <p:spTgt spid="10"/>
                                        </p:tgtEl>
                                        <p:attrNameLst>
                                          <p:attrName>ppt_x</p:attrName>
                                          <p:attrName>ppt_y</p:attrName>
                                        </p:attrNameLst>
                                      </p:cBhvr>
                                      <p:rCtr x="3403" y="1110"/>
                                    </p:animMotion>
                                  </p:childTnLst>
                                </p:cTn>
                              </p:par>
                              <p:par>
                                <p:cTn id="38" presetID="63" presetClass="path" presetSubtype="0" accel="50000" decel="50000" fill="hold" nodeType="withEffect">
                                  <p:stCondLst>
                                    <p:cond delay="0"/>
                                  </p:stCondLst>
                                  <p:childTnLst>
                                    <p:animMotion origin="layout" path="M 5E-6 -3.14524E-6 L 0.0823 -0.00925 " pathEditMode="relative" rAng="0" ptsTypes="AA">
                                      <p:cBhvr>
                                        <p:cTn id="39" dur="2000" fill="hold"/>
                                        <p:tgtEl>
                                          <p:spTgt spid="300"/>
                                        </p:tgtEl>
                                        <p:attrNameLst>
                                          <p:attrName>ppt_x</p:attrName>
                                          <p:attrName>ppt_y</p:attrName>
                                        </p:attrNameLst>
                                      </p:cBhvr>
                                      <p:rCtr x="4115" y="-463"/>
                                    </p:animMotion>
                                  </p:childTnLst>
                                </p:cTn>
                              </p:par>
                              <p:par>
                                <p:cTn id="40" presetID="63" presetClass="path" presetSubtype="0" accel="50000" decel="50000" fill="hold" nodeType="withEffect">
                                  <p:stCondLst>
                                    <p:cond delay="0"/>
                                  </p:stCondLst>
                                  <p:childTnLst>
                                    <p:animMotion origin="layout" path="M -1.94444E-6 4.78261E-6 L 0.06754 -0.02013 " pathEditMode="relative" rAng="0" ptsTypes="AA">
                                      <p:cBhvr>
                                        <p:cTn id="41" dur="2000" fill="hold"/>
                                        <p:tgtEl>
                                          <p:spTgt spid="31850"/>
                                        </p:tgtEl>
                                        <p:attrNameLst>
                                          <p:attrName>ppt_x</p:attrName>
                                          <p:attrName>ppt_y</p:attrName>
                                        </p:attrNameLst>
                                      </p:cBhvr>
                                      <p:rCtr x="3368" y="-1018"/>
                                    </p:animMotion>
                                  </p:childTnLst>
                                </p:cTn>
                              </p:par>
                              <p:par>
                                <p:cTn id="42" presetID="63" presetClass="path" presetSubtype="0" accel="50000" decel="50000" fill="hold" nodeType="withEffect">
                                  <p:stCondLst>
                                    <p:cond delay="0"/>
                                  </p:stCondLst>
                                  <p:childTnLst>
                                    <p:animMotion origin="layout" path="M 3.33333E-6 2.54394E-6 L 0.08246 -0.01318 " pathEditMode="relative" rAng="0" ptsTypes="AA">
                                      <p:cBhvr>
                                        <p:cTn id="43" dur="2000" fill="hold"/>
                                        <p:tgtEl>
                                          <p:spTgt spid="31832"/>
                                        </p:tgtEl>
                                        <p:attrNameLst>
                                          <p:attrName>ppt_x</p:attrName>
                                          <p:attrName>ppt_y</p:attrName>
                                        </p:attrNameLst>
                                      </p:cBhvr>
                                      <p:rCtr x="4115"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2" grpId="0" animBg="1"/>
      <p:bldP spid="63526" grpId="0" animBg="1"/>
      <p:bldP spid="317" grpId="0"/>
      <p:bldP spid="635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1227991" y="2209800"/>
            <a:ext cx="6994377" cy="2057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1069" y="2959268"/>
            <a:ext cx="6408223" cy="1015663"/>
          </a:xfrm>
          <a:prstGeom prst="rect">
            <a:avLst/>
          </a:prstGeom>
          <a:noFill/>
        </p:spPr>
        <p:txBody>
          <a:bodyPr wrap="square" rtlCol="0">
            <a:spAutoFit/>
          </a:bodyPr>
          <a:lstStyle/>
          <a:p>
            <a:pPr algn="ctr"/>
            <a:r>
              <a:rPr lang="en-US" sz="6000" b="1" smtClean="0">
                <a:solidFill>
                  <a:srgbClr val="FFFF00"/>
                </a:solidFill>
                <a:latin typeface="Constantia" pitchFamily="18" charset="0"/>
              </a:rPr>
              <a:t>1.4. Diode</a:t>
            </a:r>
            <a:endParaRPr lang="en-US" sz="6000" b="1">
              <a:solidFill>
                <a:srgbClr val="FFFF00"/>
              </a:solidFill>
              <a:latin typeface="Constantia" pitchFamily="18" charset="0"/>
            </a:endParaRPr>
          </a:p>
        </p:txBody>
      </p:sp>
    </p:spTree>
    <p:extLst>
      <p:ext uri="{BB962C8B-B14F-4D97-AF65-F5344CB8AC3E}">
        <p14:creationId xmlns:p14="http://schemas.microsoft.com/office/powerpoint/2010/main" val="953171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CA" sz="4800" b="1" smtClean="0">
                <a:solidFill>
                  <a:srgbClr val="FFC000"/>
                </a:solidFill>
              </a:rPr>
              <a:t>Diode</a:t>
            </a:r>
            <a:endParaRPr lang="en-US" sz="4800" b="1" smtClean="0">
              <a:solidFill>
                <a:srgbClr val="FFC000"/>
              </a:solidFill>
            </a:endParaRPr>
          </a:p>
        </p:txBody>
      </p:sp>
      <p:sp>
        <p:nvSpPr>
          <p:cNvPr id="32771" name="Rectangle 3"/>
          <p:cNvSpPr>
            <a:spLocks noGrp="1" noChangeArrowheads="1"/>
          </p:cNvSpPr>
          <p:nvPr>
            <p:ph type="body" idx="1"/>
          </p:nvPr>
        </p:nvSpPr>
        <p:spPr>
          <a:xfrm>
            <a:off x="762000" y="1905000"/>
            <a:ext cx="7408333" cy="3450696"/>
          </a:xfrm>
        </p:spPr>
        <p:txBody>
          <a:bodyPr>
            <a:normAutofit/>
          </a:bodyPr>
          <a:lstStyle/>
          <a:p>
            <a:pPr eaLnBrk="1" hangingPunct="1">
              <a:lnSpc>
                <a:spcPct val="120000"/>
              </a:lnSpc>
              <a:buBlip>
                <a:blip r:embed="rId2"/>
              </a:buBlip>
            </a:pPr>
            <a:r>
              <a:rPr lang="de-DE" sz="3600" smtClean="0"/>
              <a:t> Cấu tạo và ký hiệu</a:t>
            </a:r>
          </a:p>
          <a:p>
            <a:pPr eaLnBrk="1" hangingPunct="1">
              <a:lnSpc>
                <a:spcPct val="120000"/>
              </a:lnSpc>
              <a:buBlip>
                <a:blip r:embed="rId2"/>
              </a:buBlip>
            </a:pPr>
            <a:r>
              <a:rPr lang="de-DE" sz="3600" smtClean="0"/>
              <a:t> Nguyên tắc làm việc của diode</a:t>
            </a:r>
          </a:p>
          <a:p>
            <a:pPr eaLnBrk="1" hangingPunct="1">
              <a:lnSpc>
                <a:spcPct val="120000"/>
              </a:lnSpc>
              <a:buBlip>
                <a:blip r:embed="rId2"/>
              </a:buBlip>
            </a:pPr>
            <a:r>
              <a:rPr lang="de-DE" sz="3600" smtClean="0"/>
              <a:t> Đặc tuyến Vôn-Ampe của diode</a:t>
            </a:r>
          </a:p>
          <a:p>
            <a:pPr eaLnBrk="1" hangingPunct="1">
              <a:lnSpc>
                <a:spcPct val="120000"/>
              </a:lnSpc>
              <a:buBlip>
                <a:blip r:embed="rId2"/>
              </a:buBlip>
            </a:pPr>
            <a:r>
              <a:rPr lang="de-DE" sz="3600" smtClean="0"/>
              <a:t> Phân loại và ứng dụng</a:t>
            </a:r>
            <a:endParaRPr lang="en-US" sz="3600" smtClean="0"/>
          </a:p>
        </p:txBody>
      </p:sp>
      <p:sp>
        <p:nvSpPr>
          <p:cNvPr id="3277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10DE71D-7100-4656-AE82-9CEA6ED550C7}" type="slidenum">
              <a:rPr lang="en-US" smtClean="0"/>
              <a:pPr eaLnBrk="1" hangingPunct="1"/>
              <a:t>38</a:t>
            </a:fld>
            <a:endParaRPr lang="en-US" smtClean="0"/>
          </a:p>
        </p:txBody>
      </p:sp>
    </p:spTree>
    <p:extLst>
      <p:ext uri="{BB962C8B-B14F-4D97-AF65-F5344CB8AC3E}">
        <p14:creationId xmlns:p14="http://schemas.microsoft.com/office/powerpoint/2010/main" val="2915856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381000"/>
            <a:ext cx="8229600" cy="792163"/>
          </a:xfrm>
        </p:spPr>
        <p:txBody>
          <a:bodyPr>
            <a:normAutofit fontScale="90000"/>
          </a:bodyPr>
          <a:lstStyle/>
          <a:p>
            <a:pPr eaLnBrk="1" hangingPunct="1">
              <a:defRPr/>
            </a:pPr>
            <a:r>
              <a:rPr lang="de-DE" sz="4000" b="1" dirty="0" smtClean="0">
                <a:latin typeface="+mn-lt"/>
              </a:rPr>
              <a:t/>
            </a:r>
            <a:br>
              <a:rPr lang="de-DE" sz="4000" b="1" dirty="0" smtClean="0">
                <a:latin typeface="+mn-lt"/>
              </a:rPr>
            </a:br>
            <a:r>
              <a:rPr lang="en-US" sz="4900" b="1" dirty="0" err="1" smtClean="0">
                <a:solidFill>
                  <a:srgbClr val="FFC000"/>
                </a:solidFill>
              </a:rPr>
              <a:t>Cấu</a:t>
            </a:r>
            <a:r>
              <a:rPr lang="en-US" sz="4900" b="1" dirty="0" smtClean="0">
                <a:solidFill>
                  <a:srgbClr val="FFC000"/>
                </a:solidFill>
              </a:rPr>
              <a:t> </a:t>
            </a:r>
            <a:r>
              <a:rPr lang="en-US" sz="4900" b="1" dirty="0" err="1" smtClean="0">
                <a:solidFill>
                  <a:srgbClr val="FFC000"/>
                </a:solidFill>
              </a:rPr>
              <a:t>tạo</a:t>
            </a:r>
            <a:r>
              <a:rPr lang="en-US" sz="4900" b="1" dirty="0" smtClean="0">
                <a:solidFill>
                  <a:srgbClr val="FFC000"/>
                </a:solidFill>
              </a:rPr>
              <a:t> </a:t>
            </a:r>
            <a:r>
              <a:rPr lang="en-US" sz="4900" b="1" dirty="0" err="1" smtClean="0">
                <a:solidFill>
                  <a:srgbClr val="FFC000"/>
                </a:solidFill>
              </a:rPr>
              <a:t>và</a:t>
            </a:r>
            <a:r>
              <a:rPr lang="en-US" sz="4900" b="1" dirty="0" smtClean="0">
                <a:solidFill>
                  <a:srgbClr val="FFC000"/>
                </a:solidFill>
              </a:rPr>
              <a:t> </a:t>
            </a:r>
            <a:r>
              <a:rPr lang="en-US" sz="4900" b="1" dirty="0" err="1" smtClean="0">
                <a:solidFill>
                  <a:srgbClr val="FFC000"/>
                </a:solidFill>
              </a:rPr>
              <a:t>ký</a:t>
            </a:r>
            <a:r>
              <a:rPr lang="en-US" sz="4900" b="1" dirty="0" smtClean="0">
                <a:solidFill>
                  <a:srgbClr val="FFC000"/>
                </a:solidFill>
              </a:rPr>
              <a:t> </a:t>
            </a:r>
            <a:r>
              <a:rPr lang="en-US" sz="4900" b="1" dirty="0" err="1" smtClean="0">
                <a:solidFill>
                  <a:srgbClr val="FFC000"/>
                </a:solidFill>
              </a:rPr>
              <a:t>hiệu</a:t>
            </a:r>
            <a:r>
              <a:rPr lang="en-US" sz="4900" b="1" dirty="0" smtClean="0">
                <a:solidFill>
                  <a:srgbClr val="FFC000"/>
                </a:solidFill>
              </a:rPr>
              <a:t/>
            </a:r>
            <a:br>
              <a:rPr lang="en-US" sz="4900" b="1" dirty="0" smtClean="0">
                <a:solidFill>
                  <a:srgbClr val="FFC000"/>
                </a:solidFill>
              </a:rPr>
            </a:br>
            <a:endParaRPr lang="en-US" sz="4900" b="1" dirty="0" smtClean="0">
              <a:solidFill>
                <a:srgbClr val="FFC000"/>
              </a:solidFill>
            </a:endParaRPr>
          </a:p>
        </p:txBody>
      </p:sp>
      <p:sp>
        <p:nvSpPr>
          <p:cNvPr id="33795" name="Rectangle 3"/>
          <p:cNvSpPr>
            <a:spLocks noGrp="1" noChangeArrowheads="1"/>
          </p:cNvSpPr>
          <p:nvPr>
            <p:ph type="body" idx="1"/>
          </p:nvPr>
        </p:nvSpPr>
        <p:spPr>
          <a:xfrm>
            <a:off x="609600" y="1524000"/>
            <a:ext cx="8229600" cy="5029200"/>
          </a:xfrm>
        </p:spPr>
        <p:txBody>
          <a:bodyPr>
            <a:normAutofit/>
          </a:bodyPr>
          <a:lstStyle/>
          <a:p>
            <a:pPr eaLnBrk="1" hangingPunct="1">
              <a:buClr>
                <a:srgbClr val="C00000"/>
              </a:buClr>
              <a:buFont typeface="Wingdings" pitchFamily="2" charset="2"/>
              <a:buChar char="Ø"/>
            </a:pPr>
            <a:r>
              <a:rPr lang="de-DE" smtClean="0">
                <a:solidFill>
                  <a:srgbClr val="C00000"/>
                </a:solidFill>
              </a:rPr>
              <a:t>Diode bán dẫn là linh kiện điện tử gồm 1 chuyển tiếp P-N</a:t>
            </a:r>
            <a:endParaRPr lang="de-DE" smtClean="0"/>
          </a:p>
          <a:p>
            <a:pPr eaLnBrk="1" hangingPunct="1">
              <a:buClr>
                <a:srgbClr val="C00000"/>
              </a:buClr>
              <a:buFont typeface="Wingdings" pitchFamily="2" charset="2"/>
              <a:buChar char="Ø"/>
            </a:pPr>
            <a:r>
              <a:rPr lang="de-DE" smtClean="0"/>
              <a:t> Điện cực nối với bán dẫn P gọi là cực Anode còn điện cực nối với bán dẫn N gọi là cực Kathode</a:t>
            </a:r>
          </a:p>
          <a:p>
            <a:pPr marL="0" indent="0" eaLnBrk="1" hangingPunct="1">
              <a:buNone/>
            </a:pPr>
            <a:endParaRPr lang="de-DE" smtClean="0"/>
          </a:p>
          <a:p>
            <a:pPr marL="0" indent="0" eaLnBrk="1" hangingPunct="1">
              <a:buNone/>
            </a:pPr>
            <a:endParaRPr lang="de-DE"/>
          </a:p>
          <a:p>
            <a:pPr marL="0" indent="0" eaLnBrk="1" hangingPunct="1">
              <a:buNone/>
            </a:pPr>
            <a:endParaRPr lang="de-DE" smtClean="0"/>
          </a:p>
          <a:p>
            <a:pPr eaLnBrk="1" hangingPunct="1">
              <a:buClr>
                <a:srgbClr val="C00000"/>
              </a:buClr>
              <a:buFont typeface="Wingdings" pitchFamily="2" charset="2"/>
              <a:buChar char="Ø"/>
            </a:pPr>
            <a:r>
              <a:rPr lang="de-DE" smtClean="0"/>
              <a:t>Ký hiệu:</a:t>
            </a:r>
            <a:endParaRPr lang="en-US" smtClean="0"/>
          </a:p>
        </p:txBody>
      </p:sp>
      <p:sp>
        <p:nvSpPr>
          <p:cNvPr id="337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CE4D39E-A933-45B8-969C-439FA3EE999E}" type="slidenum">
              <a:rPr lang="en-US" smtClean="0"/>
              <a:pPr eaLnBrk="1" hangingPunct="1"/>
              <a:t>39</a:t>
            </a:fld>
            <a:endParaRPr lang="en-US" smtClean="0"/>
          </a:p>
        </p:txBody>
      </p:sp>
      <p:grpSp>
        <p:nvGrpSpPr>
          <p:cNvPr id="3" name="Group 2"/>
          <p:cNvGrpSpPr/>
          <p:nvPr/>
        </p:nvGrpSpPr>
        <p:grpSpPr>
          <a:xfrm>
            <a:off x="881743" y="4996545"/>
            <a:ext cx="7754712" cy="1447800"/>
            <a:chOff x="1389288" y="4936668"/>
            <a:chExt cx="7754712" cy="1447800"/>
          </a:xfrm>
        </p:grpSpPr>
        <p:pic>
          <p:nvPicPr>
            <p:cNvPr id="67588" name="Picture 171" descr="diodcon"/>
            <p:cNvPicPr>
              <a:picLocks noChangeAspect="1" noChangeArrowheads="1"/>
            </p:cNvPicPr>
            <p:nvPr/>
          </p:nvPicPr>
          <p:blipFill>
            <a:blip r:embed="rId2">
              <a:extLst>
                <a:ext uri="{28A0092B-C50C-407E-A947-70E740481C1C}">
                  <a14:useLocalDpi xmlns:a14="http://schemas.microsoft.com/office/drawing/2010/main" val="0"/>
                </a:ext>
              </a:extLst>
            </a:blip>
            <a:srcRect b="51350"/>
            <a:stretch>
              <a:fillRect/>
            </a:stretch>
          </p:blipFill>
          <p:spPr bwMode="auto">
            <a:xfrm>
              <a:off x="1389288" y="4980213"/>
              <a:ext cx="53562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1" descr="diodcon"/>
            <p:cNvPicPr>
              <a:picLocks noChangeAspect="1" noChangeArrowheads="1"/>
            </p:cNvPicPr>
            <p:nvPr/>
          </p:nvPicPr>
          <p:blipFill>
            <a:blip r:embed="rId2">
              <a:extLst>
                <a:ext uri="{28A0092B-C50C-407E-A947-70E740481C1C}">
                  <a14:useLocalDpi xmlns:a14="http://schemas.microsoft.com/office/drawing/2010/main" val="0"/>
                </a:ext>
              </a:extLst>
            </a:blip>
            <a:srcRect l="56906" t="48650"/>
            <a:stretch>
              <a:fillRect/>
            </a:stretch>
          </p:blipFill>
          <p:spPr bwMode="auto">
            <a:xfrm>
              <a:off x="6835775" y="4936668"/>
              <a:ext cx="23082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p:nvPr/>
        </p:nvGrpSpPr>
        <p:grpSpPr>
          <a:xfrm>
            <a:off x="1995719" y="2829538"/>
            <a:ext cx="4332511" cy="2012297"/>
            <a:chOff x="2102760" y="1905000"/>
            <a:chExt cx="4332511" cy="2012297"/>
          </a:xfrm>
        </p:grpSpPr>
        <p:grpSp>
          <p:nvGrpSpPr>
            <p:cNvPr id="2" name="Group 1"/>
            <p:cNvGrpSpPr/>
            <p:nvPr/>
          </p:nvGrpSpPr>
          <p:grpSpPr>
            <a:xfrm>
              <a:off x="2102760" y="1905000"/>
              <a:ext cx="4332511" cy="1295400"/>
              <a:chOff x="2481943" y="1676400"/>
              <a:chExt cx="4332511" cy="1295400"/>
            </a:xfrm>
          </p:grpSpPr>
          <p:pic>
            <p:nvPicPr>
              <p:cNvPr id="67591" name="Picture 7"/>
              <p:cNvPicPr>
                <a:picLocks noChangeAspect="1" noChangeArrowheads="1"/>
              </p:cNvPicPr>
              <p:nvPr/>
            </p:nvPicPr>
            <p:blipFill>
              <a:blip r:embed="rId3">
                <a:extLst>
                  <a:ext uri="{28A0092B-C50C-407E-A947-70E740481C1C}">
                    <a14:useLocalDpi xmlns:a14="http://schemas.microsoft.com/office/drawing/2010/main" val="0"/>
                  </a:ext>
                </a:extLst>
              </a:blip>
              <a:srcRect l="4895" t="17021" r="5594" b="14894"/>
              <a:stretch>
                <a:fillRect/>
              </a:stretch>
            </p:blipFill>
            <p:spPr bwMode="auto">
              <a:xfrm>
                <a:off x="2875643" y="1676400"/>
                <a:ext cx="3454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Box 7"/>
              <p:cNvSpPr txBox="1">
                <a:spLocks noChangeArrowheads="1"/>
              </p:cNvSpPr>
              <p:nvPr/>
            </p:nvSpPr>
            <p:spPr bwMode="auto">
              <a:xfrm>
                <a:off x="2481943" y="2093267"/>
                <a:ext cx="53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800" b="1">
                    <a:solidFill>
                      <a:srgbClr val="FF0000"/>
                    </a:solidFill>
                    <a:latin typeface="Constantia" pitchFamily="18" charset="0"/>
                  </a:rPr>
                  <a:t>A</a:t>
                </a:r>
              </a:p>
            </p:txBody>
          </p:sp>
          <p:sp>
            <p:nvSpPr>
              <p:cNvPr id="33800" name="TextBox 8"/>
              <p:cNvSpPr txBox="1">
                <a:spLocks noChangeArrowheads="1"/>
              </p:cNvSpPr>
              <p:nvPr/>
            </p:nvSpPr>
            <p:spPr bwMode="auto">
              <a:xfrm>
                <a:off x="6281054" y="2093267"/>
                <a:ext cx="53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b="1">
                    <a:solidFill>
                      <a:srgbClr val="FF0000"/>
                    </a:solidFill>
                    <a:latin typeface="Constantia" pitchFamily="18" charset="0"/>
                  </a:rPr>
                  <a:t>K</a:t>
                </a:r>
              </a:p>
            </p:txBody>
          </p:sp>
        </p:grpSp>
        <p:sp>
          <p:nvSpPr>
            <p:cNvPr id="4" name="TextBox 3"/>
            <p:cNvSpPr txBox="1"/>
            <p:nvPr/>
          </p:nvSpPr>
          <p:spPr>
            <a:xfrm>
              <a:off x="3236463" y="3547965"/>
              <a:ext cx="1883455" cy="369332"/>
            </a:xfrm>
            <a:prstGeom prst="rect">
              <a:avLst/>
            </a:prstGeom>
            <a:noFill/>
          </p:spPr>
          <p:txBody>
            <a:bodyPr wrap="square" rtlCol="0">
              <a:spAutoFit/>
            </a:bodyPr>
            <a:lstStyle/>
            <a:p>
              <a:r>
                <a:rPr lang="en-US" b="1" smtClean="0">
                  <a:latin typeface="Constantia" pitchFamily="18" charset="0"/>
                </a:rPr>
                <a:t>Liên kết Ohmic</a:t>
              </a:r>
              <a:endParaRPr lang="en-US" b="1">
                <a:latin typeface="Constantia" pitchFamily="18" charset="0"/>
              </a:endParaRPr>
            </a:p>
          </p:txBody>
        </p:sp>
        <p:cxnSp>
          <p:nvCxnSpPr>
            <p:cNvPr id="6" name="Straight Arrow Connector 5"/>
            <p:cNvCxnSpPr/>
            <p:nvPr/>
          </p:nvCxnSpPr>
          <p:spPr>
            <a:xfrm flipH="1" flipV="1">
              <a:off x="3124200" y="2845087"/>
              <a:ext cx="990600" cy="71336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223660" y="2552700"/>
              <a:ext cx="1727200" cy="10057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32770" name="Picture 2" descr="Diode and Diode Schematic Symbol"/>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553200" y="3048000"/>
            <a:ext cx="2310238" cy="123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384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8685F6AB-0F7B-49C8-ACD9-A80401FDD5FB}" type="slidenum">
              <a:rPr lang="fr-CA"/>
              <a:pPr>
                <a:defRPr/>
              </a:pPr>
              <a:t>4</a:t>
            </a:fld>
            <a:endParaRPr lang="fr-CA"/>
          </a:p>
        </p:txBody>
      </p:sp>
      <p:sp>
        <p:nvSpPr>
          <p:cNvPr id="14340" name="Titre 3"/>
          <p:cNvSpPr>
            <a:spLocks noGrp="1"/>
          </p:cNvSpPr>
          <p:nvPr>
            <p:ph type="title"/>
          </p:nvPr>
        </p:nvSpPr>
        <p:spPr/>
        <p:txBody>
          <a:bodyPr>
            <a:normAutofit/>
          </a:bodyPr>
          <a:lstStyle/>
          <a:p>
            <a:pPr eaLnBrk="1" hangingPunct="1"/>
            <a:r>
              <a:rPr lang="fr-CA" b="1" smtClean="0">
                <a:solidFill>
                  <a:srgbClr val="FFC000"/>
                </a:solidFill>
              </a:rPr>
              <a:t>Điện trở (Resistor)</a:t>
            </a:r>
          </a:p>
        </p:txBody>
      </p:sp>
      <p:sp>
        <p:nvSpPr>
          <p:cNvPr id="14341"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14342" name="TextBox 9"/>
          <p:cNvSpPr txBox="1">
            <a:spLocks noChangeArrowheads="1"/>
          </p:cNvSpPr>
          <p:nvPr/>
        </p:nvSpPr>
        <p:spPr bwMode="auto">
          <a:xfrm>
            <a:off x="381000" y="1528611"/>
            <a:ext cx="8382000" cy="3662541"/>
          </a:xfrm>
          <a:prstGeom prst="rect">
            <a:avLst/>
          </a:prstGeom>
          <a:noFill/>
          <a:ln w="9525">
            <a:noFill/>
            <a:miter lim="800000"/>
            <a:headEnd/>
            <a:tailEnd/>
          </a:ln>
        </p:spPr>
        <p:txBody>
          <a:bodyPr wrap="square">
            <a:spAutoFit/>
          </a:bodyPr>
          <a:lstStyle/>
          <a:p>
            <a:pPr marL="342900" indent="-342900">
              <a:buFont typeface="Wingdings" pitchFamily="2" charset="2"/>
              <a:buChar char="Ø"/>
            </a:pPr>
            <a:r>
              <a:rPr lang="en-US" sz="2400" smtClean="0">
                <a:solidFill>
                  <a:srgbClr val="0C0C60"/>
                </a:solidFill>
                <a:latin typeface="Constantia" pitchFamily="18" charset="0"/>
                <a:cs typeface="Times New Roman" pitchFamily="18" charset="0"/>
              </a:rPr>
              <a:t>Điện </a:t>
            </a:r>
            <a:r>
              <a:rPr lang="en-US" sz="2400">
                <a:solidFill>
                  <a:srgbClr val="0C0C60"/>
                </a:solidFill>
                <a:latin typeface="Constantia" pitchFamily="18" charset="0"/>
                <a:cs typeface="Times New Roman" pitchFamily="18" charset="0"/>
              </a:rPr>
              <a:t>trở là linh kiện điện tử cơ bản, nó cản trở sự lưu thông của dòng điện. </a:t>
            </a:r>
            <a:endParaRPr lang="en-US" sz="2400" smtClean="0">
              <a:solidFill>
                <a:srgbClr val="0C0C60"/>
              </a:solidFill>
              <a:latin typeface="Constantia" pitchFamily="18" charset="0"/>
              <a:cs typeface="Times New Roman" pitchFamily="18" charset="0"/>
            </a:endParaRPr>
          </a:p>
          <a:p>
            <a:pPr marL="342900" indent="-342900">
              <a:buFont typeface="Wingdings" pitchFamily="2" charset="2"/>
              <a:buChar char="Ø"/>
            </a:pPr>
            <a:r>
              <a:rPr lang="en-US" sz="2400" smtClean="0">
                <a:solidFill>
                  <a:srgbClr val="0C0C60"/>
                </a:solidFill>
                <a:latin typeface="Constantia" pitchFamily="18" charset="0"/>
                <a:cs typeface="Times New Roman" pitchFamily="18" charset="0"/>
              </a:rPr>
              <a:t>Tác </a:t>
            </a:r>
            <a:r>
              <a:rPr lang="en-US" sz="2400">
                <a:solidFill>
                  <a:srgbClr val="0C0C60"/>
                </a:solidFill>
                <a:latin typeface="Constantia" pitchFamily="18" charset="0"/>
                <a:cs typeface="Times New Roman" pitchFamily="18" charset="0"/>
              </a:rPr>
              <a:t>dụng của điện trở trong mạch điện là xác định mức dòng và </a:t>
            </a:r>
            <a:r>
              <a:rPr lang="en-US" sz="2400" smtClean="0">
                <a:solidFill>
                  <a:srgbClr val="0C0C60"/>
                </a:solidFill>
                <a:latin typeface="Constantia" pitchFamily="18" charset="0"/>
                <a:cs typeface="Times New Roman" pitchFamily="18" charset="0"/>
              </a:rPr>
              <a:t>áp.</a:t>
            </a:r>
          </a:p>
          <a:p>
            <a:pPr marL="342900" indent="-342900">
              <a:buFont typeface="Wingdings" pitchFamily="2" charset="2"/>
              <a:buChar char="Ø"/>
            </a:pPr>
            <a:r>
              <a:rPr lang="en-US" sz="2400" smtClean="0">
                <a:solidFill>
                  <a:srgbClr val="0C0C60"/>
                </a:solidFill>
                <a:latin typeface="Constantia" pitchFamily="18" charset="0"/>
                <a:cs typeface="Times New Roman" pitchFamily="18" charset="0"/>
              </a:rPr>
              <a:t>Đơn </a:t>
            </a:r>
            <a:r>
              <a:rPr lang="en-US" sz="2400">
                <a:solidFill>
                  <a:srgbClr val="0C0C60"/>
                </a:solidFill>
                <a:latin typeface="Constantia" pitchFamily="18" charset="0"/>
                <a:cs typeface="Times New Roman" pitchFamily="18" charset="0"/>
              </a:rPr>
              <a:t>vị của điện trở là Ohm – ký hiệu là </a:t>
            </a:r>
            <a:r>
              <a:rPr lang="el-GR" sz="2400">
                <a:solidFill>
                  <a:srgbClr val="CC3300"/>
                </a:solidFill>
                <a:latin typeface="Constantia" pitchFamily="18" charset="0"/>
                <a:cs typeface="Times New Roman" pitchFamily="18" charset="0"/>
              </a:rPr>
              <a:t>Ω</a:t>
            </a:r>
            <a:r>
              <a:rPr lang="en-US" sz="2400">
                <a:solidFill>
                  <a:srgbClr val="CC3300"/>
                </a:solidFill>
                <a:latin typeface="Constantia" pitchFamily="18" charset="0"/>
                <a:cs typeface="Times New Roman" pitchFamily="18" charset="0"/>
              </a:rPr>
              <a:t>.</a:t>
            </a:r>
          </a:p>
          <a:p>
            <a:r>
              <a:rPr lang="en-US" sz="2400" smtClean="0">
                <a:solidFill>
                  <a:srgbClr val="0C0C60"/>
                </a:solidFill>
                <a:latin typeface="Constantia" pitchFamily="18" charset="0"/>
                <a:cs typeface="Times New Roman" pitchFamily="18" charset="0"/>
              </a:rPr>
              <a:t>      Bội </a:t>
            </a:r>
            <a:r>
              <a:rPr lang="en-US" sz="2400">
                <a:solidFill>
                  <a:srgbClr val="0C0C60"/>
                </a:solidFill>
                <a:latin typeface="Constantia" pitchFamily="18" charset="0"/>
                <a:cs typeface="Times New Roman" pitchFamily="18" charset="0"/>
              </a:rPr>
              <a:t>số của </a:t>
            </a:r>
            <a:r>
              <a:rPr lang="el-GR" sz="2400">
                <a:solidFill>
                  <a:srgbClr val="0C0C60"/>
                </a:solidFill>
                <a:latin typeface="Constantia" pitchFamily="18" charset="0"/>
                <a:cs typeface="Times New Roman" pitchFamily="18" charset="0"/>
              </a:rPr>
              <a:t>Ω</a:t>
            </a:r>
            <a:r>
              <a:rPr lang="en-US" sz="2400">
                <a:solidFill>
                  <a:srgbClr val="0C0C60"/>
                </a:solidFill>
                <a:latin typeface="Constantia" pitchFamily="18" charset="0"/>
                <a:cs typeface="Times New Roman" pitchFamily="18" charset="0"/>
              </a:rPr>
              <a:t> thường là Kilo, Mega và Giga</a:t>
            </a:r>
          </a:p>
          <a:p>
            <a:r>
              <a:rPr lang="en-US" sz="2400" smtClean="0">
                <a:solidFill>
                  <a:srgbClr val="CC3300"/>
                </a:solidFill>
                <a:latin typeface="Constantia" pitchFamily="18" charset="0"/>
                <a:cs typeface="Times New Roman" pitchFamily="18" charset="0"/>
              </a:rPr>
              <a:t>1K</a:t>
            </a:r>
            <a:r>
              <a:rPr lang="el-GR" sz="2400" smtClean="0">
                <a:solidFill>
                  <a:srgbClr val="CC3300"/>
                </a:solidFill>
                <a:latin typeface="Constantia" pitchFamily="18" charset="0"/>
                <a:cs typeface="Times New Roman" pitchFamily="18" charset="0"/>
              </a:rPr>
              <a:t> </a:t>
            </a:r>
            <a:r>
              <a:rPr lang="el-GR" sz="2400">
                <a:solidFill>
                  <a:srgbClr val="CC3300"/>
                </a:solidFill>
                <a:latin typeface="Constantia" pitchFamily="18" charset="0"/>
                <a:cs typeface="Times New Roman" pitchFamily="18" charset="0"/>
              </a:rPr>
              <a:t>Ω</a:t>
            </a:r>
            <a:r>
              <a:rPr lang="en-US" sz="2400">
                <a:solidFill>
                  <a:srgbClr val="CC3300"/>
                </a:solidFill>
                <a:latin typeface="Constantia" pitchFamily="18" charset="0"/>
                <a:cs typeface="Times New Roman" pitchFamily="18" charset="0"/>
              </a:rPr>
              <a:t> = 10</a:t>
            </a:r>
            <a:r>
              <a:rPr lang="en-US" sz="2400" baseline="30000">
                <a:solidFill>
                  <a:srgbClr val="CC3300"/>
                </a:solidFill>
                <a:latin typeface="Constantia" pitchFamily="18" charset="0"/>
                <a:cs typeface="Times New Roman" pitchFamily="18" charset="0"/>
              </a:rPr>
              <a:t>3</a:t>
            </a:r>
            <a:r>
              <a:rPr lang="en-US" sz="2400">
                <a:solidFill>
                  <a:srgbClr val="CC3300"/>
                </a:solidFill>
                <a:latin typeface="Constantia" pitchFamily="18" charset="0"/>
                <a:cs typeface="Times New Roman" pitchFamily="18" charset="0"/>
              </a:rPr>
              <a:t> </a:t>
            </a:r>
            <a:r>
              <a:rPr lang="el-GR" sz="2400">
                <a:solidFill>
                  <a:srgbClr val="CC3300"/>
                </a:solidFill>
                <a:latin typeface="Constantia" pitchFamily="18" charset="0"/>
                <a:cs typeface="Times New Roman" pitchFamily="18" charset="0"/>
              </a:rPr>
              <a:t>Ω</a:t>
            </a:r>
            <a:r>
              <a:rPr lang="en-US" sz="2400">
                <a:solidFill>
                  <a:srgbClr val="CC3300"/>
                </a:solidFill>
                <a:latin typeface="Constantia" pitchFamily="18" charset="0"/>
                <a:cs typeface="Times New Roman" pitchFamily="18" charset="0"/>
              </a:rPr>
              <a:t>	1M</a:t>
            </a:r>
            <a:r>
              <a:rPr lang="el-GR" sz="2400">
                <a:solidFill>
                  <a:srgbClr val="CC3300"/>
                </a:solidFill>
                <a:latin typeface="Constantia" pitchFamily="18" charset="0"/>
                <a:cs typeface="Times New Roman" pitchFamily="18" charset="0"/>
              </a:rPr>
              <a:t> Ω</a:t>
            </a:r>
            <a:r>
              <a:rPr lang="en-US" sz="2400">
                <a:solidFill>
                  <a:srgbClr val="CC3300"/>
                </a:solidFill>
                <a:latin typeface="Constantia" pitchFamily="18" charset="0"/>
                <a:cs typeface="Times New Roman" pitchFamily="18" charset="0"/>
              </a:rPr>
              <a:t> = 10</a:t>
            </a:r>
            <a:r>
              <a:rPr lang="en-US" sz="2400" baseline="30000">
                <a:solidFill>
                  <a:srgbClr val="CC3300"/>
                </a:solidFill>
                <a:latin typeface="Constantia" pitchFamily="18" charset="0"/>
                <a:cs typeface="Times New Roman" pitchFamily="18" charset="0"/>
              </a:rPr>
              <a:t>6</a:t>
            </a:r>
            <a:r>
              <a:rPr lang="en-US" sz="2400">
                <a:solidFill>
                  <a:srgbClr val="CC3300"/>
                </a:solidFill>
                <a:latin typeface="Constantia" pitchFamily="18" charset="0"/>
                <a:cs typeface="Times New Roman" pitchFamily="18" charset="0"/>
              </a:rPr>
              <a:t> </a:t>
            </a:r>
            <a:r>
              <a:rPr lang="el-GR" sz="2400">
                <a:solidFill>
                  <a:srgbClr val="CC3300"/>
                </a:solidFill>
                <a:latin typeface="Constantia" pitchFamily="18" charset="0"/>
                <a:cs typeface="Times New Roman" pitchFamily="18" charset="0"/>
              </a:rPr>
              <a:t>Ω</a:t>
            </a:r>
            <a:r>
              <a:rPr lang="en-US" sz="2400">
                <a:solidFill>
                  <a:srgbClr val="CC3300"/>
                </a:solidFill>
                <a:latin typeface="Constantia" pitchFamily="18" charset="0"/>
                <a:cs typeface="Times New Roman" pitchFamily="18" charset="0"/>
              </a:rPr>
              <a:t>	1G</a:t>
            </a:r>
            <a:r>
              <a:rPr lang="el-GR" sz="2400">
                <a:solidFill>
                  <a:srgbClr val="CC3300"/>
                </a:solidFill>
                <a:latin typeface="Constantia" pitchFamily="18" charset="0"/>
                <a:cs typeface="Times New Roman" pitchFamily="18" charset="0"/>
              </a:rPr>
              <a:t> Ω</a:t>
            </a:r>
            <a:r>
              <a:rPr lang="en-US" sz="2400">
                <a:solidFill>
                  <a:srgbClr val="CC3300"/>
                </a:solidFill>
                <a:latin typeface="Constantia" pitchFamily="18" charset="0"/>
                <a:cs typeface="Times New Roman" pitchFamily="18" charset="0"/>
              </a:rPr>
              <a:t> = 10</a:t>
            </a:r>
            <a:r>
              <a:rPr lang="en-US" sz="2400" baseline="30000">
                <a:solidFill>
                  <a:srgbClr val="CC3300"/>
                </a:solidFill>
                <a:latin typeface="Constantia" pitchFamily="18" charset="0"/>
                <a:cs typeface="Times New Roman" pitchFamily="18" charset="0"/>
              </a:rPr>
              <a:t>9</a:t>
            </a:r>
            <a:r>
              <a:rPr lang="en-US" sz="2400">
                <a:solidFill>
                  <a:srgbClr val="CC3300"/>
                </a:solidFill>
                <a:latin typeface="Constantia" pitchFamily="18" charset="0"/>
                <a:cs typeface="Times New Roman" pitchFamily="18" charset="0"/>
              </a:rPr>
              <a:t> </a:t>
            </a:r>
            <a:r>
              <a:rPr lang="el-GR" sz="2400">
                <a:solidFill>
                  <a:srgbClr val="CC3300"/>
                </a:solidFill>
                <a:latin typeface="Constantia" pitchFamily="18" charset="0"/>
                <a:cs typeface="Times New Roman" pitchFamily="18" charset="0"/>
              </a:rPr>
              <a:t>Ω</a:t>
            </a:r>
            <a:r>
              <a:rPr lang="en-US" sz="2400">
                <a:solidFill>
                  <a:srgbClr val="CC3300"/>
                </a:solidFill>
                <a:latin typeface="Constantia" pitchFamily="18" charset="0"/>
                <a:cs typeface="Times New Roman" pitchFamily="18" charset="0"/>
              </a:rPr>
              <a:t> </a:t>
            </a:r>
          </a:p>
          <a:p>
            <a:endParaRPr lang="en-US" sz="2400">
              <a:solidFill>
                <a:srgbClr val="CC3300"/>
              </a:solidFill>
              <a:latin typeface="Constantia" pitchFamily="18" charset="0"/>
              <a:cs typeface="Times New Roman" pitchFamily="18" charset="0"/>
            </a:endParaRPr>
          </a:p>
          <a:p>
            <a:endParaRPr lang="en-US" sz="2000" b="1">
              <a:solidFill>
                <a:srgbClr val="0C0C60"/>
              </a:solidFill>
              <a:latin typeface="Times New Roman" pitchFamily="18" charset="0"/>
              <a:cs typeface="Times New Roman" pitchFamily="18" charset="0"/>
            </a:endParaRPr>
          </a:p>
          <a:p>
            <a:endParaRPr lang="en-US" sz="2000" b="1">
              <a:solidFill>
                <a:srgbClr val="CC3300"/>
              </a:solidFill>
              <a:latin typeface="Times New Roman" pitchFamily="18" charset="0"/>
              <a:cs typeface="Times New Roman" pitchFamily="18" charset="0"/>
            </a:endParaRPr>
          </a:p>
        </p:txBody>
      </p:sp>
      <p:grpSp>
        <p:nvGrpSpPr>
          <p:cNvPr id="2" name="Group 1"/>
          <p:cNvGrpSpPr/>
          <p:nvPr/>
        </p:nvGrpSpPr>
        <p:grpSpPr>
          <a:xfrm>
            <a:off x="838200" y="4425773"/>
            <a:ext cx="2438400" cy="2284906"/>
            <a:chOff x="426144" y="4033156"/>
            <a:chExt cx="2438400" cy="2284906"/>
          </a:xfrm>
        </p:grpSpPr>
        <p:sp>
          <p:nvSpPr>
            <p:cNvPr id="4" name="TextBox 3"/>
            <p:cNvSpPr txBox="1"/>
            <p:nvPr/>
          </p:nvSpPr>
          <p:spPr>
            <a:xfrm>
              <a:off x="426144" y="5671731"/>
              <a:ext cx="2438400" cy="646331"/>
            </a:xfrm>
            <a:prstGeom prst="rect">
              <a:avLst/>
            </a:prstGeom>
            <a:noFill/>
          </p:spPr>
          <p:txBody>
            <a:bodyPr wrap="square" rtlCol="0">
              <a:spAutoFit/>
            </a:bodyPr>
            <a:lstStyle/>
            <a:p>
              <a:pPr algn="ctr"/>
              <a:r>
                <a:rPr lang="en-US" smtClean="0">
                  <a:latin typeface="Constantia" pitchFamily="18" charset="0"/>
                </a:rPr>
                <a:t>Hình dáng thực tế của điện trở</a:t>
              </a:r>
              <a:endParaRPr lang="en-US">
                <a:latin typeface="Constantia" pitchFamily="18" charset="0"/>
              </a:endParaRPr>
            </a:p>
          </p:txBody>
        </p:sp>
        <p:pic>
          <p:nvPicPr>
            <p:cNvPr id="32770" name="Picture 2" descr="C:\Users\Administrator\Desktop\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033156"/>
              <a:ext cx="1438545" cy="1505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673344" y="4256497"/>
            <a:ext cx="1371601" cy="2325783"/>
            <a:chOff x="3124199" y="3800962"/>
            <a:chExt cx="1371601" cy="2325783"/>
          </a:xfrm>
        </p:grpSpPr>
        <p:sp>
          <p:nvSpPr>
            <p:cNvPr id="25" name="TextBox 44"/>
            <p:cNvSpPr txBox="1">
              <a:spLocks noChangeArrowheads="1"/>
            </p:cNvSpPr>
            <p:nvPr/>
          </p:nvSpPr>
          <p:spPr bwMode="auto">
            <a:xfrm>
              <a:off x="3124200" y="5757413"/>
              <a:ext cx="1371600" cy="369332"/>
            </a:xfrm>
            <a:prstGeom prst="rect">
              <a:avLst/>
            </a:prstGeom>
            <a:noFill/>
            <a:ln w="9525">
              <a:noFill/>
              <a:miter lim="800000"/>
              <a:headEnd/>
              <a:tailEnd/>
            </a:ln>
          </p:spPr>
          <p:txBody>
            <a:bodyPr>
              <a:spAutoFit/>
            </a:bodyPr>
            <a:lstStyle/>
            <a:p>
              <a:pPr algn="ctr"/>
              <a:r>
                <a:rPr lang="en-US" smtClean="0">
                  <a:latin typeface="Constantia" pitchFamily="18" charset="0"/>
                </a:rPr>
                <a:t>Nhiệt trở</a:t>
              </a:r>
              <a:endParaRPr lang="en-US" sz="1800">
                <a:latin typeface="Constantia" pitchFamily="18" charset="0"/>
              </a:endParaRPr>
            </a:p>
          </p:txBody>
        </p:sp>
        <p:pic>
          <p:nvPicPr>
            <p:cNvPr id="32772" name="Picture 4" descr="C:\Users\Administrator\Desktop\602432999Dien_tro_nhi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199" y="3800962"/>
              <a:ext cx="1100137" cy="1910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562600" y="4318333"/>
            <a:ext cx="1905000" cy="2079281"/>
            <a:chOff x="4865914" y="4194225"/>
            <a:chExt cx="1371600" cy="1874471"/>
          </a:xfrm>
        </p:grpSpPr>
        <p:pic>
          <p:nvPicPr>
            <p:cNvPr id="32773" name="Picture 5" descr="C:\Users\Administrator\Desktop\1302464951_LD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19422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44"/>
            <p:cNvSpPr txBox="1">
              <a:spLocks noChangeArrowheads="1"/>
            </p:cNvSpPr>
            <p:nvPr/>
          </p:nvSpPr>
          <p:spPr bwMode="auto">
            <a:xfrm>
              <a:off x="4865914" y="5699364"/>
              <a:ext cx="1371600" cy="369332"/>
            </a:xfrm>
            <a:prstGeom prst="rect">
              <a:avLst/>
            </a:prstGeom>
            <a:noFill/>
            <a:ln w="9525">
              <a:noFill/>
              <a:miter lim="800000"/>
              <a:headEnd/>
              <a:tailEnd/>
            </a:ln>
          </p:spPr>
          <p:txBody>
            <a:bodyPr>
              <a:spAutoFit/>
            </a:bodyPr>
            <a:lstStyle/>
            <a:p>
              <a:r>
                <a:rPr lang="en-US" sz="1800" smtClean="0">
                  <a:latin typeface="Constantia" pitchFamily="18" charset="0"/>
                </a:rPr>
                <a:t>  Quang trở</a:t>
              </a:r>
              <a:endParaRPr lang="en-US" sz="1800">
                <a:latin typeface="Constantia" pitchFamily="18" charset="0"/>
              </a:endParaRPr>
            </a:p>
          </p:txBody>
        </p:sp>
      </p:grpSp>
    </p:spTree>
    <p:extLst>
      <p:ext uri="{BB962C8B-B14F-4D97-AF65-F5344CB8AC3E}">
        <p14:creationId xmlns:p14="http://schemas.microsoft.com/office/powerpoint/2010/main" val="541728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457200" y="274638"/>
            <a:ext cx="8229600" cy="944562"/>
          </a:xfrm>
        </p:spPr>
        <p:txBody>
          <a:bodyPr>
            <a:normAutofit/>
          </a:bodyPr>
          <a:lstStyle/>
          <a:p>
            <a:pPr eaLnBrk="1" hangingPunct="1">
              <a:defRPr/>
            </a:pPr>
            <a:r>
              <a:rPr lang="de-DE" b="1" smtClean="0">
                <a:solidFill>
                  <a:srgbClr val="FFC000"/>
                </a:solidFill>
              </a:rPr>
              <a:t>Nguyên lý làm việc của Diode</a:t>
            </a:r>
            <a:endParaRPr lang="en-US" b="1" dirty="0" smtClean="0">
              <a:solidFill>
                <a:srgbClr val="FFC000"/>
              </a:solidFill>
            </a:endParaRP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idx="1"/>
              </p:nvPr>
            </p:nvSpPr>
            <p:spPr>
              <a:xfrm>
                <a:off x="457200" y="1295400"/>
                <a:ext cx="8229600" cy="5105400"/>
              </a:xfrm>
            </p:spPr>
            <p:txBody>
              <a:bodyPr>
                <a:normAutofit/>
              </a:bodyPr>
              <a:lstStyle/>
              <a:p>
                <a:pPr eaLnBrk="1" hangingPunct="1">
                  <a:buClr>
                    <a:srgbClr val="C00000"/>
                  </a:buClr>
                  <a:buFont typeface="Wingdings" pitchFamily="2" charset="2"/>
                  <a:buChar char="Ø"/>
                </a:pPr>
                <a:r>
                  <a:rPr lang="de-DE" smtClean="0"/>
                  <a:t>Diode làm việc dựa trên tính chất dẫn điện một chiều của chuyển tiếp P-N.</a:t>
                </a:r>
              </a:p>
              <a:p>
                <a:pPr eaLnBrk="1" hangingPunct="1">
                  <a:buClr>
                    <a:srgbClr val="C00000"/>
                  </a:buClr>
                  <a:buFont typeface="Wingdings" pitchFamily="2" charset="2"/>
                  <a:buChar char="Ø"/>
                </a:pPr>
                <a:r>
                  <a:rPr lang="de-DE" u="sng" smtClean="0"/>
                  <a:t>Khi được phân cực thuận (U</a:t>
                </a:r>
                <a:r>
                  <a:rPr lang="de-DE" u="sng" baseline="-25000" smtClean="0"/>
                  <a:t>AK</a:t>
                </a:r>
                <a:r>
                  <a:rPr lang="de-DE" u="sng" smtClean="0"/>
                  <a:t> &gt; 0)</a:t>
                </a:r>
              </a:p>
              <a:p>
                <a:pPr lvl="3">
                  <a:buClr>
                    <a:srgbClr val="C00000"/>
                  </a:buClr>
                  <a:buFont typeface="Arial" pitchFamily="34" charset="0"/>
                  <a:buChar char="•"/>
                </a:pPr>
                <a:r>
                  <a:rPr lang="de-DE" sz="2000"/>
                  <a:t> </a:t>
                </a:r>
                <a:r>
                  <a:rPr lang="de-DE" sz="2000" smtClean="0"/>
                  <a:t>Nếu </a:t>
                </a:r>
                <a14:m>
                  <m:oMath xmlns:m="http://schemas.openxmlformats.org/officeDocument/2006/math">
                    <m:r>
                      <a:rPr lang="en-US" sz="2000" b="0" i="1" smtClean="0">
                        <a:latin typeface="Cambria Math"/>
                      </a:rPr>
                      <m:t>0&lt;</m:t>
                    </m:r>
                    <m:sSub>
                      <m:sSubPr>
                        <m:ctrlPr>
                          <a:rPr lang="en-US" sz="2000" b="0" i="1" smtClean="0">
                            <a:latin typeface="Cambria Math"/>
                          </a:rPr>
                        </m:ctrlPr>
                      </m:sSubPr>
                      <m:e>
                        <m:r>
                          <a:rPr lang="en-US" sz="2000" b="0" i="1" smtClean="0">
                            <a:latin typeface="Cambria Math"/>
                          </a:rPr>
                          <m:t>𝑈</m:t>
                        </m:r>
                      </m:e>
                      <m:sub>
                        <m:r>
                          <a:rPr lang="en-US" sz="2000" b="0" i="1" smtClean="0">
                            <a:latin typeface="Cambria Math"/>
                          </a:rPr>
                          <m:t>𝐴𝐾</m:t>
                        </m:r>
                      </m:sub>
                    </m:sSub>
                    <m:r>
                      <a:rPr lang="en-US" sz="2000" b="0" i="1" smtClean="0">
                        <a:latin typeface="Cambria Math"/>
                      </a:rPr>
                      <m:t>&lt;</m:t>
                    </m:r>
                    <m:sSub>
                      <m:sSubPr>
                        <m:ctrlPr>
                          <a:rPr lang="en-US" sz="2000" b="0" i="1" smtClean="0">
                            <a:latin typeface="Cambria Math"/>
                          </a:rPr>
                        </m:ctrlPr>
                      </m:sSubPr>
                      <m:e>
                        <m:r>
                          <a:rPr lang="en-US" sz="2000" b="0" i="1" smtClean="0">
                            <a:latin typeface="Cambria Math"/>
                          </a:rPr>
                          <m:t>𝑈</m:t>
                        </m:r>
                      </m:e>
                      <m:sub>
                        <m:r>
                          <a:rPr lang="en-US" sz="2000" b="0" i="1" smtClean="0">
                            <a:latin typeface="Cambria Math"/>
                          </a:rPr>
                          <m:t>𝑡h</m:t>
                        </m:r>
                      </m:sub>
                    </m:sSub>
                  </m:oMath>
                </a14:m>
                <a:r>
                  <a:rPr lang="de-DE" sz="2000" smtClean="0"/>
                  <a:t>: Dòng qua Diode được xác định bởi phương trình Shockley (</a:t>
                </a:r>
                <a14:m>
                  <m:oMath xmlns:m="http://schemas.openxmlformats.org/officeDocument/2006/math">
                    <m:sSub>
                      <m:sSubPr>
                        <m:ctrlPr>
                          <a:rPr lang="de-DE" sz="2000" i="1" smtClean="0">
                            <a:latin typeface="Cambria Math"/>
                          </a:rPr>
                        </m:ctrlPr>
                      </m:sSubPr>
                      <m:e>
                        <m:r>
                          <a:rPr lang="en-US" sz="2000" b="0" i="1" smtClean="0">
                            <a:latin typeface="Cambria Math"/>
                          </a:rPr>
                          <m:t>𝑈</m:t>
                        </m:r>
                      </m:e>
                      <m:sub>
                        <m:r>
                          <a:rPr lang="en-US" sz="2000" b="0" i="1" smtClean="0">
                            <a:latin typeface="Cambria Math"/>
                          </a:rPr>
                          <m:t>𝑡h</m:t>
                        </m:r>
                      </m:sub>
                    </m:sSub>
                  </m:oMath>
                </a14:m>
                <a:r>
                  <a:rPr lang="de-DE" sz="2000" smtClean="0"/>
                  <a:t>: điện áp ngưỡng)</a:t>
                </a:r>
              </a:p>
              <a:p>
                <a:pPr marL="914400" lvl="3" indent="0">
                  <a:buClr>
                    <a:srgbClr val="C00000"/>
                  </a:buClr>
                  <a:buNone/>
                </a:pPr>
                <a14:m>
                  <m:oMathPara xmlns:m="http://schemas.openxmlformats.org/officeDocument/2006/math">
                    <m:oMathParaPr>
                      <m:jc m:val="centerGroup"/>
                    </m:oMathParaPr>
                    <m:oMath xmlns:m="http://schemas.openxmlformats.org/officeDocument/2006/math">
                      <m:sSub>
                        <m:sSubPr>
                          <m:ctrlPr>
                            <a:rPr lang="de-DE" sz="2000" i="1" smtClean="0">
                              <a:latin typeface="Cambria Math"/>
                            </a:rPr>
                          </m:ctrlPr>
                        </m:sSubPr>
                        <m:e>
                          <m:r>
                            <a:rPr lang="en-US" sz="2000" b="0" i="1" smtClean="0">
                              <a:latin typeface="Cambria Math"/>
                            </a:rPr>
                            <m:t>𝐼</m:t>
                          </m:r>
                        </m:e>
                        <m:sub>
                          <m:r>
                            <a:rPr lang="en-US" sz="2000" b="0" i="1" smtClean="0">
                              <a:latin typeface="Cambria Math"/>
                            </a:rPr>
                            <m:t>𝐷</m:t>
                          </m:r>
                        </m:sub>
                      </m:sSub>
                      <m:r>
                        <a:rPr lang="en-US" sz="2000" b="0" i="1" smtClean="0">
                          <a:latin typeface="Cambria Math"/>
                        </a:rPr>
                        <m:t>=</m:t>
                      </m:r>
                      <m:sSub>
                        <m:sSubPr>
                          <m:ctrlPr>
                            <a:rPr lang="en-US" sz="2000" b="0" i="1" smtClean="0">
                              <a:latin typeface="Cambria Math"/>
                            </a:rPr>
                          </m:ctrlPr>
                        </m:sSubPr>
                        <m:e>
                          <m:r>
                            <a:rPr lang="en-US" sz="2000" b="0" i="1" smtClean="0">
                              <a:latin typeface="Cambria Math"/>
                            </a:rPr>
                            <m:t>𝐼</m:t>
                          </m:r>
                        </m:e>
                        <m:sub>
                          <m:r>
                            <a:rPr lang="en-US" sz="2000" b="0" i="1" smtClean="0">
                              <a:latin typeface="Cambria Math"/>
                            </a:rPr>
                            <m:t>𝑠</m:t>
                          </m:r>
                        </m:sub>
                      </m:sSub>
                      <m:d>
                        <m:dPr>
                          <m:ctrlPr>
                            <a:rPr lang="en-US" sz="2000" b="0" i="1" smtClean="0">
                              <a:latin typeface="Cambria Math"/>
                            </a:rPr>
                          </m:ctrlPr>
                        </m:dPr>
                        <m:e>
                          <m:sSup>
                            <m:sSupPr>
                              <m:ctrlPr>
                                <a:rPr lang="en-US" sz="2000" b="0" i="1" smtClean="0">
                                  <a:latin typeface="Cambria Math"/>
                                </a:rPr>
                              </m:ctrlPr>
                            </m:sSupPr>
                            <m:e>
                              <m:r>
                                <a:rPr lang="en-US" sz="2000" b="0" i="1" smtClean="0">
                                  <a:latin typeface="Cambria Math"/>
                                </a:rPr>
                                <m:t>𝑒</m:t>
                              </m:r>
                            </m:e>
                            <m:sup>
                              <m:f>
                                <m:fPr>
                                  <m:ctrlPr>
                                    <a:rPr lang="en-US" sz="2000" b="0" i="1" smtClean="0">
                                      <a:latin typeface="Cambria Math"/>
                                    </a:rPr>
                                  </m:ctrlPr>
                                </m:fPr>
                                <m:num>
                                  <m:sSub>
                                    <m:sSubPr>
                                      <m:ctrlPr>
                                        <a:rPr lang="en-US" sz="2000" b="0" i="1" smtClean="0">
                                          <a:latin typeface="Cambria Math"/>
                                        </a:rPr>
                                      </m:ctrlPr>
                                    </m:sSubPr>
                                    <m:e>
                                      <m:r>
                                        <a:rPr lang="en-US" sz="2000" b="0" i="1" smtClean="0">
                                          <a:latin typeface="Cambria Math"/>
                                        </a:rPr>
                                        <m:t>𝑈</m:t>
                                      </m:r>
                                    </m:e>
                                    <m:sub>
                                      <m:r>
                                        <a:rPr lang="en-US" sz="2000" b="0" i="1" smtClean="0">
                                          <a:latin typeface="Cambria Math"/>
                                        </a:rPr>
                                        <m:t>𝐴𝐾</m:t>
                                      </m:r>
                                    </m:sub>
                                  </m:sSub>
                                </m:num>
                                <m:den>
                                  <m:sSub>
                                    <m:sSubPr>
                                      <m:ctrlPr>
                                        <a:rPr lang="en-US" sz="2000" b="0" i="1" smtClean="0">
                                          <a:latin typeface="Cambria Math"/>
                                        </a:rPr>
                                      </m:ctrlPr>
                                    </m:sSubPr>
                                    <m:e>
                                      <m:r>
                                        <a:rPr lang="en-US" sz="2000" b="0" i="1" smtClean="0">
                                          <a:latin typeface="Cambria Math"/>
                                        </a:rPr>
                                        <m:t>𝑈</m:t>
                                      </m:r>
                                    </m:e>
                                    <m:sub>
                                      <m:r>
                                        <a:rPr lang="en-US" sz="2000" b="0" i="1" smtClean="0">
                                          <a:latin typeface="Cambria Math"/>
                                        </a:rPr>
                                        <m:t>𝑇</m:t>
                                      </m:r>
                                    </m:sub>
                                  </m:sSub>
                                </m:den>
                              </m:f>
                            </m:sup>
                          </m:sSup>
                          <m:r>
                            <a:rPr lang="en-US" sz="2000" b="0" i="1" smtClean="0">
                              <a:latin typeface="Cambria Math"/>
                            </a:rPr>
                            <m:t>−1</m:t>
                          </m:r>
                        </m:e>
                      </m:d>
                    </m:oMath>
                  </m:oMathPara>
                </a14:m>
                <a:endParaRPr lang="de-DE" sz="2000" smtClean="0"/>
              </a:p>
              <a:p>
                <a:pPr marL="914400" lvl="3" indent="0">
                  <a:buClr>
                    <a:srgbClr val="C00000"/>
                  </a:buClr>
                  <a:buNone/>
                </a:pPr>
                <a:r>
                  <a:rPr lang="de-DE" sz="2000" smtClean="0"/>
                  <a:t>	Trong đó: I</a:t>
                </a:r>
                <a:r>
                  <a:rPr lang="de-DE" sz="2000" baseline="-25000" smtClean="0"/>
                  <a:t>S</a:t>
                </a:r>
                <a:r>
                  <a:rPr lang="de-DE" sz="2000"/>
                  <a:t> </a:t>
                </a:r>
                <a:r>
                  <a:rPr lang="de-DE" sz="2000" smtClean="0"/>
                  <a:t>- dòng ngược bão hòa</a:t>
                </a:r>
              </a:p>
              <a:p>
                <a:pPr marL="914400" lvl="3" indent="0">
                  <a:buClr>
                    <a:srgbClr val="C00000"/>
                  </a:buClr>
                  <a:buNone/>
                </a:pPr>
                <a:r>
                  <a:rPr lang="de-DE" sz="2000"/>
                  <a:t>	</a:t>
                </a:r>
                <a:r>
                  <a:rPr lang="de-DE" sz="2000" smtClean="0"/>
                  <a:t>   	   U</a:t>
                </a:r>
                <a:r>
                  <a:rPr lang="de-DE" sz="2000" baseline="-25000" smtClean="0"/>
                  <a:t>AK</a:t>
                </a:r>
                <a:r>
                  <a:rPr lang="de-DE" sz="2000" smtClean="0"/>
                  <a:t> – điện áp đặt vào Diode</a:t>
                </a:r>
              </a:p>
              <a:p>
                <a:pPr marL="914400" lvl="3" indent="0">
                  <a:buClr>
                    <a:srgbClr val="C00000"/>
                  </a:buClr>
                  <a:buNone/>
                </a:pPr>
                <a:r>
                  <a:rPr lang="de-DE" sz="2000"/>
                  <a:t>	</a:t>
                </a:r>
                <a:r>
                  <a:rPr lang="de-DE" sz="2000" smtClean="0"/>
                  <a:t>	    </a:t>
                </a:r>
                <a14:m>
                  <m:oMath xmlns:m="http://schemas.openxmlformats.org/officeDocument/2006/math">
                    <m:sSub>
                      <m:sSubPr>
                        <m:ctrlPr>
                          <a:rPr lang="de-DE" sz="2000" i="1" smtClean="0">
                            <a:latin typeface="Cambria Math"/>
                          </a:rPr>
                        </m:ctrlPr>
                      </m:sSubPr>
                      <m:e>
                        <m:r>
                          <a:rPr lang="en-US" sz="2000" b="0" i="1" smtClean="0">
                            <a:latin typeface="Cambria Math"/>
                          </a:rPr>
                          <m:t>𝑈</m:t>
                        </m:r>
                      </m:e>
                      <m:sub>
                        <m:r>
                          <a:rPr lang="en-US" sz="2000" b="0" i="1" smtClean="0">
                            <a:latin typeface="Cambria Math"/>
                          </a:rPr>
                          <m:t>𝑇</m:t>
                        </m:r>
                      </m:sub>
                    </m:sSub>
                    <m:r>
                      <a:rPr lang="en-US" sz="2000" b="0" i="1" smtClean="0">
                        <a:latin typeface="Cambria Math"/>
                      </a:rPr>
                      <m:t>=</m:t>
                    </m:r>
                    <m:f>
                      <m:fPr>
                        <m:ctrlPr>
                          <a:rPr lang="en-US" sz="2000" b="0" i="1" smtClean="0">
                            <a:latin typeface="Cambria Math"/>
                          </a:rPr>
                        </m:ctrlPr>
                      </m:fPr>
                      <m:num>
                        <m:r>
                          <a:rPr lang="en-US" sz="2000" b="0" i="1" smtClean="0">
                            <a:latin typeface="Cambria Math"/>
                          </a:rPr>
                          <m:t>𝑘𝑇</m:t>
                        </m:r>
                      </m:num>
                      <m:den>
                        <m:r>
                          <a:rPr lang="en-US" sz="2000" b="0" i="1" smtClean="0">
                            <a:latin typeface="Cambria Math"/>
                          </a:rPr>
                          <m:t>𝑞</m:t>
                        </m:r>
                      </m:den>
                    </m:f>
                    <m:r>
                      <a:rPr lang="en-US" sz="2000" b="0" i="1" smtClean="0">
                        <a:latin typeface="Cambria Math"/>
                        <a:ea typeface="Cambria Math"/>
                      </a:rPr>
                      <m:t>≈26</m:t>
                    </m:r>
                    <m:r>
                      <a:rPr lang="en-US" sz="2000" b="0" i="1" smtClean="0">
                        <a:latin typeface="Cambria Math"/>
                        <a:ea typeface="Cambria Math"/>
                      </a:rPr>
                      <m:t>𝑚𝑉</m:t>
                    </m:r>
                  </m:oMath>
                </a14:m>
                <a:r>
                  <a:rPr lang="de-DE" sz="2000" smtClean="0"/>
                  <a:t>, thế nhiệt</a:t>
                </a:r>
                <a:endParaRPr lang="de-DE" sz="2000"/>
              </a:p>
              <a:p>
                <a:pPr lvl="3">
                  <a:buClr>
                    <a:srgbClr val="C00000"/>
                  </a:buClr>
                  <a:buFont typeface="Arial" pitchFamily="34" charset="0"/>
                  <a:buChar char="•"/>
                </a:pPr>
                <a:r>
                  <a:rPr lang="de-DE" sz="2000" smtClean="0"/>
                  <a:t>Nếu </a:t>
                </a:r>
                <a14:m>
                  <m:oMath xmlns:m="http://schemas.openxmlformats.org/officeDocument/2006/math">
                    <m:sSub>
                      <m:sSubPr>
                        <m:ctrlPr>
                          <a:rPr lang="de-DE" sz="2000" i="1" smtClean="0">
                            <a:latin typeface="Cambria Math"/>
                          </a:rPr>
                        </m:ctrlPr>
                      </m:sSubPr>
                      <m:e>
                        <m:r>
                          <a:rPr lang="en-US" sz="2000" b="0" i="1" smtClean="0">
                            <a:latin typeface="Cambria Math"/>
                          </a:rPr>
                          <m:t>𝑈</m:t>
                        </m:r>
                      </m:e>
                      <m:sub>
                        <m:r>
                          <a:rPr lang="en-US" sz="2000" b="0" i="1" smtClean="0">
                            <a:latin typeface="Cambria Math"/>
                          </a:rPr>
                          <m:t>𝐴𝐾</m:t>
                        </m:r>
                      </m:sub>
                    </m:sSub>
                    <m:r>
                      <a:rPr lang="de-DE" sz="2000" i="1" smtClean="0">
                        <a:latin typeface="Cambria Math"/>
                        <a:ea typeface="Cambria Math"/>
                      </a:rPr>
                      <m:t>≥</m:t>
                    </m:r>
                    <m:sSub>
                      <m:sSubPr>
                        <m:ctrlPr>
                          <a:rPr lang="de-DE" sz="2000" i="1" smtClean="0">
                            <a:latin typeface="Cambria Math"/>
                            <a:ea typeface="Cambria Math"/>
                          </a:rPr>
                        </m:ctrlPr>
                      </m:sSubPr>
                      <m:e>
                        <m:r>
                          <a:rPr lang="en-US" sz="2000" b="0" i="1" smtClean="0">
                            <a:latin typeface="Cambria Math"/>
                            <a:ea typeface="Cambria Math"/>
                          </a:rPr>
                          <m:t>𝑈</m:t>
                        </m:r>
                      </m:e>
                      <m:sub>
                        <m:r>
                          <a:rPr lang="en-US" sz="2000" b="0" i="1" smtClean="0">
                            <a:latin typeface="Cambria Math"/>
                            <a:ea typeface="Cambria Math"/>
                          </a:rPr>
                          <m:t>𝑡h</m:t>
                        </m:r>
                      </m:sub>
                    </m:sSub>
                  </m:oMath>
                </a14:m>
                <a:r>
                  <a:rPr lang="de-DE" sz="2000" smtClean="0"/>
                  <a:t>: Dòng qua Diode tăng mạnh theo hàm số mũ của điện áp </a:t>
                </a:r>
                <a14:m>
                  <m:oMath xmlns:m="http://schemas.openxmlformats.org/officeDocument/2006/math">
                    <m:sSub>
                      <m:sSubPr>
                        <m:ctrlPr>
                          <a:rPr lang="de-DE" sz="2000" i="1" smtClean="0">
                            <a:latin typeface="Cambria Math"/>
                          </a:rPr>
                        </m:ctrlPr>
                      </m:sSubPr>
                      <m:e>
                        <m:r>
                          <a:rPr lang="en-US" sz="2000" b="0" i="1" smtClean="0">
                            <a:latin typeface="Cambria Math"/>
                          </a:rPr>
                          <m:t>𝑈</m:t>
                        </m:r>
                      </m:e>
                      <m:sub>
                        <m:r>
                          <a:rPr lang="en-US" sz="2000" b="0" i="1" smtClean="0">
                            <a:latin typeface="Cambria Math"/>
                          </a:rPr>
                          <m:t>𝐴𝐾</m:t>
                        </m:r>
                      </m:sub>
                    </m:sSub>
                  </m:oMath>
                </a14:m>
                <a:endParaRPr lang="de-DE" sz="2000" smtClean="0"/>
              </a:p>
              <a:p>
                <a:pPr marL="914400" lvl="3" indent="0">
                  <a:buClr>
                    <a:srgbClr val="C00000"/>
                  </a:buClr>
                  <a:buNone/>
                </a:pPr>
                <a14:m>
                  <m:oMathPara xmlns:m="http://schemas.openxmlformats.org/officeDocument/2006/math">
                    <m:oMathParaPr>
                      <m:jc m:val="centerGroup"/>
                    </m:oMathParaPr>
                    <m:oMath xmlns:m="http://schemas.openxmlformats.org/officeDocument/2006/math">
                      <m:sSub>
                        <m:sSubPr>
                          <m:ctrlPr>
                            <a:rPr lang="de-DE" i="1">
                              <a:latin typeface="Cambria Math"/>
                            </a:rPr>
                          </m:ctrlPr>
                        </m:sSubPr>
                        <m:e>
                          <m:r>
                            <a:rPr lang="en-US" i="1">
                              <a:latin typeface="Cambria Math"/>
                            </a:rPr>
                            <m:t>𝐼</m:t>
                          </m:r>
                        </m:e>
                        <m:sub>
                          <m:r>
                            <a:rPr lang="en-US" i="1">
                              <a:latin typeface="Cambria Math"/>
                            </a:rPr>
                            <m:t>𝐷</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𝑠</m:t>
                          </m:r>
                        </m:sub>
                      </m:sSub>
                      <m:sSup>
                        <m:sSupPr>
                          <m:ctrlPr>
                            <a:rPr lang="en-US" i="1">
                              <a:latin typeface="Cambria Math"/>
                            </a:rPr>
                          </m:ctrlPr>
                        </m:sSupPr>
                        <m:e>
                          <m:r>
                            <a:rPr lang="en-US" i="1">
                              <a:latin typeface="Cambria Math"/>
                            </a:rPr>
                            <m:t>𝑒</m:t>
                          </m:r>
                        </m:e>
                        <m:sup>
                          <m:f>
                            <m:fPr>
                              <m:ctrlPr>
                                <a:rPr lang="en-US" i="1">
                                  <a:latin typeface="Cambria Math"/>
                                </a:rPr>
                              </m:ctrlPr>
                            </m:fPr>
                            <m:num>
                              <m:sSub>
                                <m:sSubPr>
                                  <m:ctrlPr>
                                    <a:rPr lang="en-US" i="1">
                                      <a:latin typeface="Cambria Math"/>
                                    </a:rPr>
                                  </m:ctrlPr>
                                </m:sSubPr>
                                <m:e>
                                  <m:r>
                                    <a:rPr lang="en-US" i="1">
                                      <a:latin typeface="Cambria Math"/>
                                    </a:rPr>
                                    <m:t>𝑈</m:t>
                                  </m:r>
                                </m:e>
                                <m:sub>
                                  <m:r>
                                    <a:rPr lang="en-US" i="1">
                                      <a:latin typeface="Cambria Math"/>
                                    </a:rPr>
                                    <m:t>𝐴𝐾</m:t>
                                  </m:r>
                                </m:sub>
                              </m:sSub>
                            </m:num>
                            <m:den>
                              <m:sSub>
                                <m:sSubPr>
                                  <m:ctrlPr>
                                    <a:rPr lang="en-US" i="1">
                                      <a:latin typeface="Cambria Math"/>
                                    </a:rPr>
                                  </m:ctrlPr>
                                </m:sSubPr>
                                <m:e>
                                  <m:r>
                                    <a:rPr lang="en-US" i="1">
                                      <a:latin typeface="Cambria Math"/>
                                    </a:rPr>
                                    <m:t>𝑈</m:t>
                                  </m:r>
                                </m:e>
                                <m:sub>
                                  <m:r>
                                    <a:rPr lang="en-US" i="1">
                                      <a:latin typeface="Cambria Math"/>
                                    </a:rPr>
                                    <m:t>𝑇</m:t>
                                  </m:r>
                                </m:sub>
                              </m:sSub>
                            </m:den>
                          </m:f>
                        </m:sup>
                      </m:sSup>
                    </m:oMath>
                  </m:oMathPara>
                </a14:m>
                <a:endParaRPr lang="de-DE"/>
              </a:p>
              <a:p>
                <a:pPr marL="914400" lvl="3" indent="0">
                  <a:buClr>
                    <a:srgbClr val="C00000"/>
                  </a:buClr>
                  <a:buNone/>
                </a:pPr>
                <a:endParaRPr lang="de-DE" smtClean="0"/>
              </a:p>
            </p:txBody>
          </p:sp>
        </mc:Choice>
        <mc:Fallback xmlns="">
          <p:sp>
            <p:nvSpPr>
              <p:cNvPr id="34819" name="Rectangle 3"/>
              <p:cNvSpPr>
                <a:spLocks noGrp="1" noRot="1" noChangeAspect="1" noMove="1" noResize="1" noEditPoints="1" noAdjustHandles="1" noChangeArrowheads="1" noChangeShapeType="1" noTextEdit="1"/>
              </p:cNvSpPr>
              <p:nvPr>
                <p:ph type="body" idx="1"/>
              </p:nvPr>
            </p:nvSpPr>
            <p:spPr>
              <a:xfrm>
                <a:off x="457200" y="1295400"/>
                <a:ext cx="8229600" cy="5105400"/>
              </a:xfrm>
              <a:blipFill rotWithShape="1">
                <a:blip r:embed="rId2"/>
                <a:stretch>
                  <a:fillRect l="-963" t="-956" b="-3106"/>
                </a:stretch>
              </a:blipFill>
            </p:spPr>
            <p:txBody>
              <a:bodyPr/>
              <a:lstStyle/>
              <a:p>
                <a:r>
                  <a:rPr lang="en-US">
                    <a:noFill/>
                  </a:rPr>
                  <a:t> </a:t>
                </a:r>
              </a:p>
            </p:txBody>
          </p:sp>
        </mc:Fallback>
      </mc:AlternateContent>
      <p:sp>
        <p:nvSpPr>
          <p:cNvPr id="3482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482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0F980F9-495B-4631-BD4B-93EC3D1AEA5D}" type="slidenum">
              <a:rPr lang="en-US" smtClean="0"/>
              <a:pPr eaLnBrk="1" hangingPunct="1"/>
              <a:t>40</a:t>
            </a:fld>
            <a:endParaRPr lang="en-US" smtClean="0"/>
          </a:p>
        </p:txBody>
      </p:sp>
    </p:spTree>
    <p:extLst>
      <p:ext uri="{BB962C8B-B14F-4D97-AF65-F5344CB8AC3E}">
        <p14:creationId xmlns:p14="http://schemas.microsoft.com/office/powerpoint/2010/main" val="1956072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457200" y="274638"/>
            <a:ext cx="8229600" cy="944562"/>
          </a:xfrm>
        </p:spPr>
        <p:txBody>
          <a:bodyPr>
            <a:noAutofit/>
          </a:bodyPr>
          <a:lstStyle/>
          <a:p>
            <a:pPr eaLnBrk="1" hangingPunct="1">
              <a:defRPr/>
            </a:pPr>
            <a:r>
              <a:rPr lang="de-DE" sz="4000" b="1" smtClean="0">
                <a:solidFill>
                  <a:srgbClr val="FFC000"/>
                </a:solidFill>
              </a:rPr>
              <a:t>Nguyên lý hoạt động của Diode</a:t>
            </a:r>
            <a:endParaRPr lang="en-US" sz="4000" b="1" dirty="0" smtClean="0">
              <a:solidFill>
                <a:srgbClr val="FFC000"/>
              </a:solidFill>
            </a:endParaRPr>
          </a:p>
        </p:txBody>
      </p:sp>
      <mc:AlternateContent xmlns:mc="http://schemas.openxmlformats.org/markup-compatibility/2006" xmlns:a14="http://schemas.microsoft.com/office/drawing/2010/main">
        <mc:Choice Requires="a14">
          <p:sp>
            <p:nvSpPr>
              <p:cNvPr id="35843" name="Rectangle 3"/>
              <p:cNvSpPr>
                <a:spLocks noGrp="1" noChangeArrowheads="1"/>
              </p:cNvSpPr>
              <p:nvPr>
                <p:ph type="body" idx="1"/>
              </p:nvPr>
            </p:nvSpPr>
            <p:spPr>
              <a:xfrm>
                <a:off x="419100" y="1219200"/>
                <a:ext cx="4305300" cy="5486400"/>
              </a:xfrm>
            </p:spPr>
            <p:txBody>
              <a:bodyPr>
                <a:normAutofit fontScale="92500"/>
              </a:bodyPr>
              <a:lstStyle/>
              <a:p>
                <a:pPr eaLnBrk="1" hangingPunct="1">
                  <a:lnSpc>
                    <a:spcPct val="120000"/>
                  </a:lnSpc>
                  <a:buClr>
                    <a:srgbClr val="C00000"/>
                  </a:buClr>
                  <a:buFont typeface="Wingdings" pitchFamily="2" charset="2"/>
                  <a:buChar char="Ø"/>
                </a:pPr>
                <a:r>
                  <a:rPr lang="de-DE" u="sng" smtClean="0"/>
                  <a:t>Khi phân cực ngược</a:t>
                </a:r>
                <a:r>
                  <a:rPr lang="de-DE" smtClean="0"/>
                  <a:t> (U</a:t>
                </a:r>
                <a:r>
                  <a:rPr lang="de-DE" baseline="-25000" smtClean="0"/>
                  <a:t>AK</a:t>
                </a:r>
                <a:r>
                  <a:rPr lang="de-DE" smtClean="0"/>
                  <a:t> &lt; 0): diode không dẫn điện, trong mạch chỉ có dòng điện ngược rất nhỏ chạy qua, </a:t>
                </a:r>
                <a14:m>
                  <m:oMath xmlns:m="http://schemas.openxmlformats.org/officeDocument/2006/math">
                    <m:sSub>
                      <m:sSubPr>
                        <m:ctrlPr>
                          <a:rPr lang="de-DE" i="1" smtClean="0">
                            <a:latin typeface="Cambria Math"/>
                          </a:rPr>
                        </m:ctrlPr>
                      </m:sSubPr>
                      <m:e>
                        <m:r>
                          <a:rPr lang="en-US" b="0" i="1" smtClean="0">
                            <a:latin typeface="Cambria Math"/>
                          </a:rPr>
                          <m:t>𝐼</m:t>
                        </m:r>
                      </m:e>
                      <m:sub>
                        <m:r>
                          <a:rPr lang="en-US" b="0" i="1" smtClean="0">
                            <a:latin typeface="Cambria Math"/>
                          </a:rPr>
                          <m:t>𝐷</m:t>
                        </m:r>
                      </m:sub>
                    </m:sSub>
                    <m:r>
                      <a:rPr lang="de-DE" i="1" smtClean="0">
                        <a:latin typeface="Cambria Math"/>
                        <a:ea typeface="Cambria Math"/>
                      </a:rPr>
                      <m:t>≈</m:t>
                    </m:r>
                    <m:r>
                      <a:rPr lang="en-US" b="0" i="1" smtClean="0">
                        <a:latin typeface="Cambria Math"/>
                        <a:ea typeface="Cambria Math"/>
                      </a:rPr>
                      <m:t>0</m:t>
                    </m:r>
                  </m:oMath>
                </a14:m>
                <a:r>
                  <a:rPr lang="de-DE" smtClean="0"/>
                  <a:t>.</a:t>
                </a:r>
              </a:p>
              <a:p>
                <a:pPr eaLnBrk="1" hangingPunct="1">
                  <a:lnSpc>
                    <a:spcPct val="120000"/>
                  </a:lnSpc>
                  <a:buClr>
                    <a:srgbClr val="C00000"/>
                  </a:buClr>
                  <a:buFont typeface="Wingdings" pitchFamily="2" charset="2"/>
                  <a:buChar char="Ø"/>
                </a:pPr>
                <a:r>
                  <a:rPr lang="de-DE"/>
                  <a:t> </a:t>
                </a:r>
                <a:r>
                  <a:rPr lang="de-DE" smtClean="0"/>
                  <a:t>Nhận xét: </a:t>
                </a:r>
              </a:p>
              <a:p>
                <a:pPr lvl="3">
                  <a:lnSpc>
                    <a:spcPct val="120000"/>
                  </a:lnSpc>
                  <a:buClr>
                    <a:srgbClr val="C00000"/>
                  </a:buClr>
                  <a:buFont typeface="Arial" pitchFamily="34" charset="0"/>
                  <a:buChar char="•"/>
                </a:pPr>
                <a:r>
                  <a:rPr lang="de-DE" sz="2000" smtClean="0"/>
                  <a:t> Khi Diode được phân cực thuận, nếu </a:t>
                </a:r>
                <a14:m>
                  <m:oMath xmlns:m="http://schemas.openxmlformats.org/officeDocument/2006/math">
                    <m:sSub>
                      <m:sSubPr>
                        <m:ctrlPr>
                          <a:rPr lang="de-DE" sz="2000" i="1" smtClean="0">
                            <a:latin typeface="Cambria Math"/>
                          </a:rPr>
                        </m:ctrlPr>
                      </m:sSubPr>
                      <m:e>
                        <m:r>
                          <a:rPr lang="en-US" sz="2000" b="0" i="1" smtClean="0">
                            <a:latin typeface="Cambria Math"/>
                          </a:rPr>
                          <m:t>𝑈</m:t>
                        </m:r>
                      </m:e>
                      <m:sub>
                        <m:r>
                          <a:rPr lang="en-US" sz="2000" b="0" i="1" smtClean="0">
                            <a:latin typeface="Cambria Math"/>
                          </a:rPr>
                          <m:t>𝐴𝐾</m:t>
                        </m:r>
                      </m:sub>
                    </m:sSub>
                    <m:r>
                      <a:rPr lang="de-DE" sz="2000" i="1" smtClean="0">
                        <a:latin typeface="Cambria Math"/>
                        <a:ea typeface="Cambria Math"/>
                      </a:rPr>
                      <m:t>≥</m:t>
                    </m:r>
                    <m:sSub>
                      <m:sSubPr>
                        <m:ctrlPr>
                          <a:rPr lang="de-DE" sz="2000" i="1" smtClean="0">
                            <a:latin typeface="Cambria Math"/>
                            <a:ea typeface="Cambria Math"/>
                          </a:rPr>
                        </m:ctrlPr>
                      </m:sSubPr>
                      <m:e>
                        <m:r>
                          <a:rPr lang="en-US" sz="2000" b="0" i="1" smtClean="0">
                            <a:latin typeface="Cambria Math"/>
                            <a:ea typeface="Cambria Math"/>
                          </a:rPr>
                          <m:t>𝑈</m:t>
                        </m:r>
                      </m:e>
                      <m:sub>
                        <m:r>
                          <a:rPr lang="en-US" sz="2000" b="0" i="1" smtClean="0">
                            <a:latin typeface="Cambria Math"/>
                            <a:ea typeface="Cambria Math"/>
                          </a:rPr>
                          <m:t>𝑡h</m:t>
                        </m:r>
                      </m:sub>
                    </m:sSub>
                  </m:oMath>
                </a14:m>
                <a:r>
                  <a:rPr lang="de-DE" sz="2000" smtClean="0"/>
                  <a:t>, có thể coi Diode tương đương với 1 điện trở thuần (lý tưởng </a:t>
                </a:r>
                <a14:m>
                  <m:oMath xmlns:m="http://schemas.openxmlformats.org/officeDocument/2006/math">
                    <m:sSub>
                      <m:sSubPr>
                        <m:ctrlPr>
                          <a:rPr lang="en-US" sz="2000" b="0" i="1" smtClean="0">
                            <a:latin typeface="Cambria Math"/>
                          </a:rPr>
                        </m:ctrlPr>
                      </m:sSubPr>
                      <m:e>
                        <m:r>
                          <a:rPr lang="en-US" sz="2000" b="0" i="1" smtClean="0">
                            <a:latin typeface="Cambria Math"/>
                          </a:rPr>
                          <m:t>𝑅</m:t>
                        </m:r>
                      </m:e>
                      <m:sub>
                        <m:r>
                          <a:rPr lang="en-US" sz="2000" b="0" i="1" smtClean="0">
                            <a:latin typeface="Cambria Math"/>
                          </a:rPr>
                          <m:t>𝐷</m:t>
                        </m:r>
                      </m:sub>
                    </m:sSub>
                    <m:r>
                      <a:rPr lang="en-US" sz="2000" b="0" i="1" smtClean="0">
                        <a:latin typeface="Cambria Math"/>
                      </a:rPr>
                      <m:t>=0</m:t>
                    </m:r>
                  </m:oMath>
                </a14:m>
                <a:r>
                  <a:rPr lang="de-DE" sz="2000" smtClean="0"/>
                  <a:t>)</a:t>
                </a:r>
              </a:p>
              <a:p>
                <a:pPr lvl="3">
                  <a:lnSpc>
                    <a:spcPct val="120000"/>
                  </a:lnSpc>
                  <a:buClr>
                    <a:srgbClr val="C00000"/>
                  </a:buClr>
                  <a:buFont typeface="Arial" pitchFamily="34" charset="0"/>
                  <a:buChar char="•"/>
                </a:pPr>
                <a:r>
                  <a:rPr lang="de-DE" sz="2000"/>
                  <a:t> </a:t>
                </a:r>
                <a:r>
                  <a:rPr lang="de-DE" sz="2000" smtClean="0"/>
                  <a:t>Khi Diode được phân cực ngược, có thể coi Diode tương đương với một khóa điện tử hở mạch (</a:t>
                </a:r>
                <a14:m>
                  <m:oMath xmlns:m="http://schemas.openxmlformats.org/officeDocument/2006/math">
                    <m:sSub>
                      <m:sSubPr>
                        <m:ctrlPr>
                          <a:rPr lang="de-DE" sz="2000" i="1" smtClean="0">
                            <a:latin typeface="Cambria Math"/>
                          </a:rPr>
                        </m:ctrlPr>
                      </m:sSubPr>
                      <m:e>
                        <m:r>
                          <a:rPr lang="en-US" sz="2000" b="0" i="1" smtClean="0">
                            <a:latin typeface="Cambria Math"/>
                          </a:rPr>
                          <m:t>𝑅</m:t>
                        </m:r>
                      </m:e>
                      <m:sub>
                        <m:r>
                          <a:rPr lang="en-US" sz="2000" b="0" i="1" smtClean="0">
                            <a:latin typeface="Cambria Math"/>
                          </a:rPr>
                          <m:t>𝐷</m:t>
                        </m:r>
                      </m:sub>
                    </m:sSub>
                    <m:r>
                      <a:rPr lang="en-US" sz="2000" b="0" i="1" smtClean="0">
                        <a:latin typeface="Cambria Math"/>
                      </a:rPr>
                      <m:t>=</m:t>
                    </m:r>
                    <m:r>
                      <a:rPr lang="en-US" sz="2000" b="0" i="1" smtClean="0">
                        <a:latin typeface="Cambria Math"/>
                        <a:ea typeface="Cambria Math"/>
                      </a:rPr>
                      <m:t>∞</m:t>
                    </m:r>
                  </m:oMath>
                </a14:m>
                <a:r>
                  <a:rPr lang="de-DE" sz="2000" smtClean="0"/>
                  <a:t>)</a:t>
                </a:r>
              </a:p>
            </p:txBody>
          </p:sp>
        </mc:Choice>
        <mc:Fallback xmlns="">
          <p:sp>
            <p:nvSpPr>
              <p:cNvPr id="35843" name="Rectangle 3"/>
              <p:cNvSpPr>
                <a:spLocks noGrp="1" noRot="1" noChangeAspect="1" noMove="1" noResize="1" noEditPoints="1" noAdjustHandles="1" noChangeArrowheads="1" noChangeShapeType="1" noTextEdit="1"/>
              </p:cNvSpPr>
              <p:nvPr>
                <p:ph type="body" idx="1"/>
              </p:nvPr>
            </p:nvSpPr>
            <p:spPr>
              <a:xfrm>
                <a:off x="419100" y="1219200"/>
                <a:ext cx="4305300" cy="5486400"/>
              </a:xfrm>
              <a:blipFill rotWithShape="1">
                <a:blip r:embed="rId2"/>
                <a:stretch>
                  <a:fillRect l="-1558" b="-222"/>
                </a:stretch>
              </a:blipFill>
            </p:spPr>
            <p:txBody>
              <a:bodyPr/>
              <a:lstStyle/>
              <a:p>
                <a:r>
                  <a:rPr lang="en-US">
                    <a:noFill/>
                  </a:rPr>
                  <a:t> </a:t>
                </a:r>
              </a:p>
            </p:txBody>
          </p:sp>
        </mc:Fallback>
      </mc:AlternateContent>
      <p:sp>
        <p:nvSpPr>
          <p:cNvPr id="3584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584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882D36A-397E-403C-BA15-D1CDEC9772B0}" type="slidenum">
              <a:rPr lang="en-US" smtClean="0"/>
              <a:pPr eaLnBrk="1" hangingPunct="1"/>
              <a:t>41</a:t>
            </a:fld>
            <a:endParaRPr lang="en-US" smtClean="0"/>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24000"/>
            <a:ext cx="4312557"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90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381000" y="228600"/>
            <a:ext cx="8229600" cy="838200"/>
          </a:xfrm>
        </p:spPr>
        <p:txBody>
          <a:bodyPr>
            <a:normAutofit fontScale="90000"/>
          </a:bodyPr>
          <a:lstStyle/>
          <a:p>
            <a:pPr eaLnBrk="1" hangingPunct="1">
              <a:defRPr/>
            </a:pPr>
            <a:r>
              <a:rPr lang="en-US" b="1" dirty="0" err="1">
                <a:solidFill>
                  <a:srgbClr val="FFC000"/>
                </a:solidFill>
                <a:latin typeface="Constantia" pitchFamily="18" charset="0"/>
              </a:rPr>
              <a:t>Đặc</a:t>
            </a:r>
            <a:r>
              <a:rPr lang="en-US" b="1" dirty="0">
                <a:solidFill>
                  <a:srgbClr val="FFC000"/>
                </a:solidFill>
                <a:latin typeface="Constantia" pitchFamily="18" charset="0"/>
              </a:rPr>
              <a:t> </a:t>
            </a:r>
            <a:r>
              <a:rPr lang="en-US" b="1" dirty="0" err="1">
                <a:solidFill>
                  <a:srgbClr val="FFC000"/>
                </a:solidFill>
                <a:latin typeface="Constantia" pitchFamily="18" charset="0"/>
              </a:rPr>
              <a:t>tuyến</a:t>
            </a:r>
            <a:r>
              <a:rPr lang="en-US" b="1" dirty="0">
                <a:solidFill>
                  <a:srgbClr val="FFC000"/>
                </a:solidFill>
                <a:latin typeface="Constantia" pitchFamily="18" charset="0"/>
              </a:rPr>
              <a:t> </a:t>
            </a:r>
            <a:r>
              <a:rPr lang="en-US" b="1" dirty="0" err="1">
                <a:solidFill>
                  <a:srgbClr val="FFC000"/>
                </a:solidFill>
                <a:latin typeface="Constantia" pitchFamily="18" charset="0"/>
              </a:rPr>
              <a:t>Vôn-Ampe</a:t>
            </a:r>
            <a:r>
              <a:rPr lang="en-US" b="1" dirty="0">
                <a:solidFill>
                  <a:srgbClr val="FFC000"/>
                </a:solidFill>
                <a:latin typeface="Constantia" pitchFamily="18" charset="0"/>
              </a:rPr>
              <a:t> </a:t>
            </a:r>
            <a:r>
              <a:rPr lang="en-US" b="1" dirty="0" err="1">
                <a:solidFill>
                  <a:srgbClr val="FFC000"/>
                </a:solidFill>
                <a:latin typeface="Constantia" pitchFamily="18" charset="0"/>
              </a:rPr>
              <a:t>của</a:t>
            </a:r>
            <a:r>
              <a:rPr lang="en-US" b="1" dirty="0">
                <a:solidFill>
                  <a:srgbClr val="FFC000"/>
                </a:solidFill>
                <a:latin typeface="Constantia" pitchFamily="18" charset="0"/>
              </a:rPr>
              <a:t> diode</a:t>
            </a:r>
          </a:p>
        </p:txBody>
      </p:sp>
      <p:sp>
        <p:nvSpPr>
          <p:cNvPr id="1028" name="Rectangle 6"/>
          <p:cNvSpPr>
            <a:spLocks noGrp="1" noChangeArrowheads="1"/>
          </p:cNvSpPr>
          <p:nvPr>
            <p:ph type="body" sz="half" idx="4294967295"/>
          </p:nvPr>
        </p:nvSpPr>
        <p:spPr>
          <a:xfrm>
            <a:off x="228600" y="1219200"/>
            <a:ext cx="4800600" cy="2819400"/>
          </a:xfrm>
          <a:prstGeom prst="rect">
            <a:avLst/>
          </a:prstGeom>
        </p:spPr>
        <p:txBody>
          <a:bodyPr>
            <a:normAutofit/>
          </a:bodyPr>
          <a:lstStyle/>
          <a:p>
            <a:pPr eaLnBrk="1" hangingPunct="1">
              <a:buFontTx/>
              <a:buNone/>
            </a:pPr>
            <a:r>
              <a:rPr lang="de-DE" sz="1800" b="1" i="1" u="sng" smtClean="0">
                <a:solidFill>
                  <a:srgbClr val="C00000"/>
                </a:solidFill>
                <a:latin typeface="Constantia" pitchFamily="18" charset="0"/>
              </a:rPr>
              <a:t>Phần thuận của đặc tuyến </a:t>
            </a:r>
            <a:r>
              <a:rPr lang="de-DE" sz="1800" b="1" smtClean="0">
                <a:solidFill>
                  <a:srgbClr val="C00000"/>
                </a:solidFill>
                <a:latin typeface="Constantia" pitchFamily="18" charset="0"/>
              </a:rPr>
              <a:t>(Forward)</a:t>
            </a:r>
          </a:p>
          <a:p>
            <a:pPr eaLnBrk="1" hangingPunct="1">
              <a:buClr>
                <a:srgbClr val="C00000"/>
              </a:buClr>
              <a:buFont typeface="Wingdings" pitchFamily="2" charset="2"/>
              <a:buChar char="Ø"/>
            </a:pPr>
            <a:r>
              <a:rPr lang="de-DE" sz="1800" smtClean="0">
                <a:latin typeface="Constantia" pitchFamily="18" charset="0"/>
              </a:rPr>
              <a:t>U</a:t>
            </a:r>
            <a:r>
              <a:rPr lang="de-DE" sz="1800" baseline="-25000" smtClean="0">
                <a:latin typeface="Constantia" pitchFamily="18" charset="0"/>
              </a:rPr>
              <a:t>th</a:t>
            </a:r>
            <a:r>
              <a:rPr lang="de-DE" sz="1800" smtClean="0">
                <a:latin typeface="Constantia" pitchFamily="18" charset="0"/>
              </a:rPr>
              <a:t> : điện áp ngưỡng của diode</a:t>
            </a:r>
            <a:r>
              <a:rPr lang="en-US" sz="1800" smtClean="0">
                <a:latin typeface="Constantia" pitchFamily="18" charset="0"/>
              </a:rPr>
              <a:t>.</a:t>
            </a:r>
            <a:r>
              <a:rPr lang="de-DE" sz="1800" smtClean="0">
                <a:latin typeface="Constantia" pitchFamily="18" charset="0"/>
              </a:rPr>
              <a:t> </a:t>
            </a:r>
            <a:br>
              <a:rPr lang="de-DE" sz="1800" smtClean="0">
                <a:latin typeface="Constantia" pitchFamily="18" charset="0"/>
              </a:rPr>
            </a:br>
            <a:r>
              <a:rPr lang="de-DE" sz="1800" smtClean="0">
                <a:latin typeface="Constantia" pitchFamily="18" charset="0"/>
              </a:rPr>
              <a:t>U</a:t>
            </a:r>
            <a:r>
              <a:rPr lang="de-DE" sz="1800" baseline="-25000" smtClean="0">
                <a:latin typeface="Constantia" pitchFamily="18" charset="0"/>
              </a:rPr>
              <a:t>th</a:t>
            </a:r>
            <a:r>
              <a:rPr lang="de-DE" sz="1800" smtClean="0">
                <a:latin typeface="Constantia" pitchFamily="18" charset="0"/>
              </a:rPr>
              <a:t> </a:t>
            </a:r>
            <a:r>
              <a:rPr lang="en-US" sz="1800" smtClean="0">
                <a:latin typeface="Constantia" pitchFamily="18" charset="0"/>
                <a:sym typeface="Symbol" pitchFamily="18" charset="2"/>
              </a:rPr>
              <a:t></a:t>
            </a:r>
            <a:r>
              <a:rPr lang="de-DE" sz="1800" smtClean="0">
                <a:latin typeface="Constantia" pitchFamily="18" charset="0"/>
              </a:rPr>
              <a:t> 0,3V (Ge); U</a:t>
            </a:r>
            <a:r>
              <a:rPr lang="de-DE" sz="1800" baseline="-25000" smtClean="0">
                <a:latin typeface="Constantia" pitchFamily="18" charset="0"/>
              </a:rPr>
              <a:t>th</a:t>
            </a:r>
            <a:r>
              <a:rPr lang="de-DE" sz="1800" smtClean="0">
                <a:latin typeface="Constantia" pitchFamily="18" charset="0"/>
              </a:rPr>
              <a:t> </a:t>
            </a:r>
            <a:r>
              <a:rPr lang="en-US" sz="1800" smtClean="0">
                <a:latin typeface="Constantia" pitchFamily="18" charset="0"/>
                <a:sym typeface="Symbol" pitchFamily="18" charset="2"/>
              </a:rPr>
              <a:t></a:t>
            </a:r>
            <a:r>
              <a:rPr lang="de-DE" sz="1800" smtClean="0">
                <a:latin typeface="Constantia" pitchFamily="18" charset="0"/>
              </a:rPr>
              <a:t> 0,7V (Si)</a:t>
            </a:r>
            <a:endParaRPr lang="en-US" sz="1800" smtClean="0">
              <a:latin typeface="Constantia" pitchFamily="18" charset="0"/>
            </a:endParaRPr>
          </a:p>
          <a:p>
            <a:pPr>
              <a:buClr>
                <a:srgbClr val="C00000"/>
              </a:buClr>
              <a:buFont typeface="Wingdings" pitchFamily="2" charset="2"/>
              <a:buChar char="Ø"/>
            </a:pPr>
            <a:r>
              <a:rPr lang="de-DE" sz="1800" smtClean="0">
                <a:latin typeface="Constantia" pitchFamily="18" charset="0"/>
              </a:rPr>
              <a:t>I</a:t>
            </a:r>
            <a:r>
              <a:rPr lang="de-DE" sz="1800" baseline="-25000" smtClean="0">
                <a:latin typeface="Constantia" pitchFamily="18" charset="0"/>
              </a:rPr>
              <a:t>thmax</a:t>
            </a:r>
            <a:r>
              <a:rPr lang="de-DE" sz="1800" smtClean="0">
                <a:latin typeface="Constantia" pitchFamily="18" charset="0"/>
              </a:rPr>
              <a:t>  là dòng điện thuận cực đại cho phép của diode</a:t>
            </a:r>
            <a:r>
              <a:rPr lang="en-US" sz="1800" smtClean="0">
                <a:latin typeface="Constantia" pitchFamily="18" charset="0"/>
              </a:rPr>
              <a:t> </a:t>
            </a:r>
          </a:p>
          <a:p>
            <a:pPr>
              <a:buClr>
                <a:srgbClr val="C00000"/>
              </a:buClr>
              <a:buFont typeface="Wingdings" pitchFamily="2" charset="2"/>
              <a:buChar char="Ø"/>
            </a:pPr>
            <a:r>
              <a:rPr lang="de-DE" sz="1800" smtClean="0">
                <a:latin typeface="Constantia" pitchFamily="18" charset="0"/>
              </a:rPr>
              <a:t>Điện áp ứng với giá trị I</a:t>
            </a:r>
            <a:r>
              <a:rPr lang="de-DE" sz="1800" baseline="-25000" smtClean="0">
                <a:latin typeface="Constantia" pitchFamily="18" charset="0"/>
              </a:rPr>
              <a:t>thmax</a:t>
            </a:r>
            <a:r>
              <a:rPr lang="de-DE" sz="1800" smtClean="0">
                <a:latin typeface="Constantia" pitchFamily="18" charset="0"/>
              </a:rPr>
              <a:t> được gọi là Ubh, có giá trị </a:t>
            </a:r>
            <a:r>
              <a:rPr lang="en-US" sz="1800" smtClean="0">
                <a:latin typeface="Constantia" pitchFamily="18" charset="0"/>
                <a:sym typeface="Symbol" pitchFamily="18" charset="2"/>
              </a:rPr>
              <a:t></a:t>
            </a:r>
            <a:r>
              <a:rPr lang="de-DE" sz="1800" smtClean="0">
                <a:latin typeface="Constantia" pitchFamily="18" charset="0"/>
              </a:rPr>
              <a:t> 0,8V ( Ge), </a:t>
            </a:r>
            <a:r>
              <a:rPr lang="en-US" sz="1800" smtClean="0">
                <a:latin typeface="Constantia" pitchFamily="18" charset="0"/>
                <a:sym typeface="Symbol" pitchFamily="18" charset="2"/>
              </a:rPr>
              <a:t></a:t>
            </a:r>
            <a:r>
              <a:rPr lang="de-DE" sz="1800" smtClean="0">
                <a:latin typeface="Constantia" pitchFamily="18" charset="0"/>
              </a:rPr>
              <a:t> 1,2V (Si).</a:t>
            </a:r>
          </a:p>
          <a:p>
            <a:pPr>
              <a:buClr>
                <a:srgbClr val="C00000"/>
              </a:buClr>
              <a:buFont typeface="Wingdings" pitchFamily="2" charset="2"/>
              <a:buChar char="Ø"/>
            </a:pPr>
            <a:r>
              <a:rPr lang="de-DE" sz="1800" smtClean="0">
                <a:latin typeface="Constantia" pitchFamily="18" charset="0"/>
              </a:rPr>
              <a:t>Vùng phân cực thuận có đặc trưng là dòng lớn (mA), điện áp nhỏ và điện trở nhỏ</a:t>
            </a:r>
            <a:endParaRPr lang="en-US" sz="1800" b="1" i="1" smtClean="0">
              <a:latin typeface="Constantia" pitchFamily="18" charset="0"/>
            </a:endParaRPr>
          </a:p>
        </p:txBody>
      </p:sp>
      <p:sp>
        <p:nvSpPr>
          <p:cNvPr id="1029" name="Rectangle 7"/>
          <p:cNvSpPr>
            <a:spLocks noGrp="1" noChangeArrowheads="1"/>
          </p:cNvSpPr>
          <p:nvPr>
            <p:ph type="body" sz="half" idx="4294967295"/>
          </p:nvPr>
        </p:nvSpPr>
        <p:spPr>
          <a:xfrm>
            <a:off x="239486" y="3962400"/>
            <a:ext cx="4343400" cy="2743200"/>
          </a:xfrm>
          <a:prstGeom prst="rect">
            <a:avLst/>
          </a:prstGeom>
        </p:spPr>
        <p:txBody>
          <a:bodyPr>
            <a:normAutofit fontScale="92500" lnSpcReduction="10000"/>
          </a:bodyPr>
          <a:lstStyle/>
          <a:p>
            <a:pPr eaLnBrk="1" hangingPunct="1">
              <a:buFontTx/>
              <a:buNone/>
            </a:pPr>
            <a:r>
              <a:rPr lang="de-DE" sz="2000" b="1" i="1" u="sng" smtClean="0">
                <a:solidFill>
                  <a:srgbClr val="C00000"/>
                </a:solidFill>
                <a:latin typeface="Constantia" pitchFamily="18" charset="0"/>
              </a:rPr>
              <a:t>Phần ngược của đặc tuyến (Reverse)</a:t>
            </a:r>
          </a:p>
          <a:p>
            <a:pPr eaLnBrk="1" hangingPunct="1">
              <a:buClr>
                <a:srgbClr val="C00000"/>
              </a:buClr>
              <a:buFont typeface="Wingdings" pitchFamily="2" charset="2"/>
              <a:buChar char="Ø"/>
            </a:pPr>
            <a:r>
              <a:rPr lang="de-DE" sz="1900" b="1" i="1" smtClean="0">
                <a:latin typeface="Constantia" pitchFamily="18" charset="0"/>
              </a:rPr>
              <a:t>Dòng ngược bão hòa có giá trị rất nhỏ I</a:t>
            </a:r>
            <a:r>
              <a:rPr lang="de-DE" sz="1900" b="1" i="1" baseline="-25000" smtClean="0">
                <a:latin typeface="Constantia" pitchFamily="18" charset="0"/>
              </a:rPr>
              <a:t>S</a:t>
            </a:r>
            <a:r>
              <a:rPr lang="de-DE" sz="1900" b="1" i="1" smtClean="0">
                <a:latin typeface="Constantia" pitchFamily="18" charset="0"/>
              </a:rPr>
              <a:t> cỡ nA</a:t>
            </a:r>
            <a:r>
              <a:rPr lang="de-DE" sz="1900" smtClean="0">
                <a:latin typeface="Constantia" pitchFamily="18" charset="0"/>
              </a:rPr>
              <a:t> </a:t>
            </a:r>
          </a:p>
          <a:p>
            <a:pPr eaLnBrk="1" hangingPunct="1">
              <a:buClr>
                <a:srgbClr val="C00000"/>
              </a:buClr>
              <a:buFont typeface="Wingdings" pitchFamily="2" charset="2"/>
              <a:buChar char="Ø"/>
            </a:pPr>
            <a:r>
              <a:rPr lang="de-DE" sz="1900" smtClean="0">
                <a:latin typeface="Constantia" pitchFamily="18" charset="0"/>
              </a:rPr>
              <a:t>Khi U</a:t>
            </a:r>
            <a:r>
              <a:rPr lang="de-DE" sz="1900" baseline="-25000" smtClean="0">
                <a:latin typeface="Constantia" pitchFamily="18" charset="0"/>
              </a:rPr>
              <a:t>AK</a:t>
            </a:r>
            <a:r>
              <a:rPr lang="de-DE" sz="1900" smtClean="0">
                <a:latin typeface="Constantia" pitchFamily="18" charset="0"/>
              </a:rPr>
              <a:t> = U</a:t>
            </a:r>
            <a:r>
              <a:rPr lang="de-DE" sz="1900" baseline="-25000" smtClean="0">
                <a:latin typeface="Constantia" pitchFamily="18" charset="0"/>
              </a:rPr>
              <a:t>BR</a:t>
            </a:r>
            <a:r>
              <a:rPr lang="de-DE" sz="1900" smtClean="0">
                <a:latin typeface="Constantia" pitchFamily="18" charset="0"/>
              </a:rPr>
              <a:t> (Breakdown Voltage- điện áp đánh thủng) thì dòng điện ngược tăng vọt, gọi là </a:t>
            </a:r>
            <a:r>
              <a:rPr lang="de-DE" sz="1900" smtClean="0">
                <a:latin typeface="Constantia" pitchFamily="18" charset="0"/>
                <a:sym typeface="Wingdings" pitchFamily="2" charset="2"/>
              </a:rPr>
              <a:t> </a:t>
            </a:r>
            <a:r>
              <a:rPr lang="de-DE" sz="1900" b="1" i="1" smtClean="0">
                <a:latin typeface="Constantia" pitchFamily="18" charset="0"/>
              </a:rPr>
              <a:t>hiện tượng đánh thủng</a:t>
            </a:r>
            <a:r>
              <a:rPr lang="de-DE" sz="1900" smtClean="0">
                <a:latin typeface="Constantia" pitchFamily="18" charset="0"/>
              </a:rPr>
              <a:t> chuyển tiếp P – N</a:t>
            </a:r>
          </a:p>
          <a:p>
            <a:pPr eaLnBrk="1" hangingPunct="1">
              <a:buClr>
                <a:srgbClr val="C00000"/>
              </a:buClr>
              <a:buFont typeface="Wingdings" pitchFamily="2" charset="2"/>
              <a:buChar char="Ø"/>
            </a:pPr>
            <a:r>
              <a:rPr lang="de-DE" sz="1900" smtClean="0">
                <a:latin typeface="Constantia" pitchFamily="18" charset="0"/>
              </a:rPr>
              <a:t>U</a:t>
            </a:r>
            <a:r>
              <a:rPr lang="de-DE" sz="1900" baseline="-25000" smtClean="0">
                <a:latin typeface="Constantia" pitchFamily="18" charset="0"/>
              </a:rPr>
              <a:t>BR</a:t>
            </a:r>
            <a:r>
              <a:rPr lang="de-DE" sz="1900" smtClean="0">
                <a:latin typeface="Constantia" pitchFamily="18" charset="0"/>
              </a:rPr>
              <a:t> </a:t>
            </a:r>
            <a:r>
              <a:rPr lang="en-US" sz="1900" smtClean="0">
                <a:latin typeface="Constantia" pitchFamily="18" charset="0"/>
                <a:sym typeface="Symbol" pitchFamily="18" charset="2"/>
              </a:rPr>
              <a:t></a:t>
            </a:r>
            <a:r>
              <a:rPr lang="de-DE" sz="1900" smtClean="0">
                <a:latin typeface="Constantia" pitchFamily="18" charset="0"/>
              </a:rPr>
              <a:t> 12V đối với diode tách sóng và khoảng vài chục V tới 1kV với diode nắn điện.</a:t>
            </a:r>
            <a:endParaRPr lang="en-US" sz="1900" smtClean="0">
              <a:latin typeface="Constantia" pitchFamily="18" charset="0"/>
            </a:endParaRPr>
          </a:p>
          <a:p>
            <a:pPr eaLnBrk="1" hangingPunct="1"/>
            <a:endParaRPr lang="en-US" sz="1600" smtClean="0"/>
          </a:p>
        </p:txBody>
      </p:sp>
      <p:sp>
        <p:nvSpPr>
          <p:cNvPr id="103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103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3431948-E9C2-4F95-8EC6-19D7D3BFDEDE}" type="slidenum">
              <a:rPr lang="en-US" smtClean="0"/>
              <a:pPr eaLnBrk="1" hangingPunct="1"/>
              <a:t>42</a:t>
            </a:fld>
            <a:endParaRPr lang="en-US" smtClean="0"/>
          </a:p>
        </p:txBody>
      </p:sp>
      <p:pic>
        <p:nvPicPr>
          <p:cNvPr id="1640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05000"/>
            <a:ext cx="41148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46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b="1" dirty="0" err="1" smtClean="0">
                <a:solidFill>
                  <a:srgbClr val="FFC000"/>
                </a:solidFill>
              </a:rPr>
              <a:t>Phân</a:t>
            </a:r>
            <a:r>
              <a:rPr lang="en-US" b="1" dirty="0" smtClean="0">
                <a:solidFill>
                  <a:srgbClr val="FFC000"/>
                </a:solidFill>
              </a:rPr>
              <a:t> </a:t>
            </a:r>
            <a:r>
              <a:rPr lang="en-US" b="1" dirty="0" err="1" smtClean="0">
                <a:solidFill>
                  <a:srgbClr val="FFC000"/>
                </a:solidFill>
              </a:rPr>
              <a:t>loại</a:t>
            </a:r>
            <a:r>
              <a:rPr lang="en-US" b="1" dirty="0" smtClean="0">
                <a:solidFill>
                  <a:srgbClr val="FFC000"/>
                </a:solidFill>
              </a:rPr>
              <a:t> </a:t>
            </a:r>
            <a:r>
              <a:rPr lang="en-US" b="1" dirty="0" err="1" smtClean="0">
                <a:solidFill>
                  <a:srgbClr val="FFC000"/>
                </a:solidFill>
              </a:rPr>
              <a:t>và</a:t>
            </a:r>
            <a:r>
              <a:rPr lang="en-US" b="1" dirty="0" smtClean="0">
                <a:solidFill>
                  <a:srgbClr val="FFC000"/>
                </a:solidFill>
              </a:rPr>
              <a:t> </a:t>
            </a:r>
            <a:r>
              <a:rPr lang="en-US" b="1" dirty="0" err="1" smtClean="0">
                <a:solidFill>
                  <a:srgbClr val="FFC000"/>
                </a:solidFill>
              </a:rPr>
              <a:t>ứng</a:t>
            </a:r>
            <a:r>
              <a:rPr lang="en-US" b="1" dirty="0" smtClean="0">
                <a:solidFill>
                  <a:srgbClr val="FFC000"/>
                </a:solidFill>
              </a:rPr>
              <a:t> </a:t>
            </a:r>
            <a:r>
              <a:rPr lang="en-US" b="1" dirty="0" err="1" smtClean="0">
                <a:solidFill>
                  <a:srgbClr val="FFC000"/>
                </a:solidFill>
              </a:rPr>
              <a:t>dụng</a:t>
            </a:r>
            <a:endParaRPr lang="en-US" b="1" dirty="0" smtClean="0">
              <a:solidFill>
                <a:srgbClr val="FFC000"/>
              </a:solidFill>
            </a:endParaRPr>
          </a:p>
        </p:txBody>
      </p:sp>
      <p:sp>
        <p:nvSpPr>
          <p:cNvPr id="3686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6CE6E38-09C6-43CD-AF2C-46314DFD1DD7}" type="slidenum">
              <a:rPr lang="en-US" smtClean="0"/>
              <a:pPr eaLnBrk="1" hangingPunct="1"/>
              <a:t>43</a:t>
            </a:fld>
            <a:endParaRPr lang="en-US" smtClean="0"/>
          </a:p>
        </p:txBody>
      </p:sp>
      <p:sp>
        <p:nvSpPr>
          <p:cNvPr id="4" name="TextBox 3"/>
          <p:cNvSpPr txBox="1"/>
          <p:nvPr/>
        </p:nvSpPr>
        <p:spPr>
          <a:xfrm>
            <a:off x="1143000" y="1676400"/>
            <a:ext cx="7162800" cy="3046988"/>
          </a:xfrm>
          <a:prstGeom prst="rect">
            <a:avLst/>
          </a:prstGeom>
          <a:noFill/>
        </p:spPr>
        <p:txBody>
          <a:bodyPr wrap="square" rtlCol="0">
            <a:spAutoFit/>
          </a:bodyPr>
          <a:lstStyle/>
          <a:p>
            <a:pPr marL="285750" indent="-285750">
              <a:lnSpc>
                <a:spcPct val="120000"/>
              </a:lnSpc>
              <a:buBlip>
                <a:blip r:embed="rId2"/>
              </a:buBlip>
            </a:pPr>
            <a:r>
              <a:rPr lang="en-US" sz="3200" smtClean="0">
                <a:latin typeface="Constantia" pitchFamily="18" charset="0"/>
              </a:rPr>
              <a:t> Diode chỉnh lưu</a:t>
            </a:r>
          </a:p>
          <a:p>
            <a:pPr marL="285750" indent="-285750">
              <a:lnSpc>
                <a:spcPct val="120000"/>
              </a:lnSpc>
              <a:buBlip>
                <a:blip r:embed="rId2"/>
              </a:buBlip>
            </a:pPr>
            <a:r>
              <a:rPr lang="en-US" sz="3200" smtClean="0">
                <a:latin typeface="Constantia" pitchFamily="18" charset="0"/>
              </a:rPr>
              <a:t> Diode ổn áp</a:t>
            </a:r>
          </a:p>
          <a:p>
            <a:pPr marL="285750" indent="-285750">
              <a:lnSpc>
                <a:spcPct val="120000"/>
              </a:lnSpc>
              <a:buBlip>
                <a:blip r:embed="rId2"/>
              </a:buBlip>
            </a:pPr>
            <a:r>
              <a:rPr lang="en-US" sz="3200" smtClean="0">
                <a:latin typeface="Constantia" pitchFamily="18" charset="0"/>
              </a:rPr>
              <a:t> Diode phát quang (LED)</a:t>
            </a:r>
          </a:p>
          <a:p>
            <a:pPr marL="285750" indent="-285750">
              <a:lnSpc>
                <a:spcPct val="120000"/>
              </a:lnSpc>
              <a:buBlip>
                <a:blip r:embed="rId2"/>
              </a:buBlip>
            </a:pPr>
            <a:r>
              <a:rPr lang="en-US" sz="3200" smtClean="0">
                <a:latin typeface="Constantia" pitchFamily="18" charset="0"/>
              </a:rPr>
              <a:t> Diode thu quang (Photo Diode)</a:t>
            </a:r>
          </a:p>
          <a:p>
            <a:pPr marL="285750" indent="-285750">
              <a:lnSpc>
                <a:spcPct val="120000"/>
              </a:lnSpc>
              <a:buBlip>
                <a:blip r:embed="rId2"/>
              </a:buBlip>
            </a:pPr>
            <a:r>
              <a:rPr lang="en-US" sz="3200" smtClean="0">
                <a:latin typeface="Constantia" pitchFamily="18" charset="0"/>
              </a:rPr>
              <a:t> Diode biến dung</a:t>
            </a:r>
            <a:endParaRPr lang="en-US" sz="3200">
              <a:latin typeface="Constantia" pitchFamily="18" charset="0"/>
            </a:endParaRPr>
          </a:p>
        </p:txBody>
      </p:sp>
    </p:spTree>
    <p:extLst>
      <p:ext uri="{BB962C8B-B14F-4D97-AF65-F5344CB8AC3E}">
        <p14:creationId xmlns:p14="http://schemas.microsoft.com/office/powerpoint/2010/main" val="2022905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defRPr/>
            </a:pPr>
            <a:r>
              <a:rPr lang="en-US" b="1" dirty="0" smtClean="0">
                <a:solidFill>
                  <a:srgbClr val="C00000"/>
                </a:solidFill>
              </a:rPr>
              <a:t>Diode </a:t>
            </a:r>
            <a:r>
              <a:rPr lang="en-US" b="1" dirty="0" err="1" smtClean="0">
                <a:solidFill>
                  <a:srgbClr val="C00000"/>
                </a:solidFill>
              </a:rPr>
              <a:t>chỉnh</a:t>
            </a:r>
            <a:r>
              <a:rPr lang="en-US" b="1" dirty="0" smtClean="0">
                <a:solidFill>
                  <a:srgbClr val="C00000"/>
                </a:solidFill>
              </a:rPr>
              <a:t> </a:t>
            </a:r>
            <a:r>
              <a:rPr lang="en-US" b="1" dirty="0" err="1" smtClean="0">
                <a:solidFill>
                  <a:srgbClr val="C00000"/>
                </a:solidFill>
              </a:rPr>
              <a:t>lưu</a:t>
            </a:r>
            <a:r>
              <a:rPr lang="en-US" b="1" dirty="0" smtClean="0">
                <a:solidFill>
                  <a:srgbClr val="C00000"/>
                </a:solidFill>
              </a:rPr>
              <a:t> (</a:t>
            </a:r>
            <a:r>
              <a:rPr lang="en-US" b="1" dirty="0" err="1" smtClean="0">
                <a:solidFill>
                  <a:srgbClr val="C00000"/>
                </a:solidFill>
              </a:rPr>
              <a:t>nắn</a:t>
            </a:r>
            <a:r>
              <a:rPr lang="en-US" b="1" dirty="0" smtClean="0">
                <a:solidFill>
                  <a:srgbClr val="C00000"/>
                </a:solidFill>
              </a:rPr>
              <a:t> </a:t>
            </a:r>
            <a:r>
              <a:rPr lang="en-US" b="1" dirty="0" err="1" smtClean="0">
                <a:solidFill>
                  <a:srgbClr val="C00000"/>
                </a:solidFill>
              </a:rPr>
              <a:t>điện</a:t>
            </a:r>
            <a:r>
              <a:rPr lang="en-US" b="1" dirty="0" smtClean="0">
                <a:solidFill>
                  <a:srgbClr val="C00000"/>
                </a:solidFill>
              </a:rPr>
              <a:t>)</a:t>
            </a:r>
          </a:p>
        </p:txBody>
      </p:sp>
      <p:sp>
        <p:nvSpPr>
          <p:cNvPr id="2052" name="Rectangle 3"/>
          <p:cNvSpPr>
            <a:spLocks noGrp="1" noChangeArrowheads="1"/>
          </p:cNvSpPr>
          <p:nvPr>
            <p:ph type="body" idx="1"/>
          </p:nvPr>
        </p:nvSpPr>
        <p:spPr>
          <a:xfrm>
            <a:off x="741989" y="1692818"/>
            <a:ext cx="7408333" cy="4403181"/>
          </a:xfrm>
        </p:spPr>
        <p:txBody>
          <a:bodyPr>
            <a:normAutofit/>
          </a:bodyPr>
          <a:lstStyle/>
          <a:p>
            <a:pPr eaLnBrk="1" hangingPunct="1">
              <a:buClr>
                <a:srgbClr val="C00000"/>
              </a:buClr>
              <a:buFont typeface="Wingdings" pitchFamily="2" charset="2"/>
              <a:buChar char="Ø"/>
            </a:pPr>
            <a:r>
              <a:rPr lang="en-US" sz="2800" smtClean="0"/>
              <a:t> </a:t>
            </a:r>
            <a:r>
              <a:rPr lang="en-US" sz="2600" b="1" smtClean="0"/>
              <a:t>Ký hiệu và hình dáng thực tế</a:t>
            </a:r>
          </a:p>
          <a:p>
            <a:pPr marL="0" indent="0" eaLnBrk="1" hangingPunct="1">
              <a:buClr>
                <a:srgbClr val="C00000"/>
              </a:buClr>
              <a:buNone/>
            </a:pPr>
            <a:endParaRPr lang="en-US" sz="2600"/>
          </a:p>
          <a:p>
            <a:pPr eaLnBrk="1" hangingPunct="1">
              <a:buClr>
                <a:srgbClr val="C00000"/>
              </a:buClr>
              <a:buFont typeface="Wingdings" pitchFamily="2" charset="2"/>
              <a:buChar char="Ø"/>
            </a:pPr>
            <a:endParaRPr lang="en-US" sz="2600" smtClean="0"/>
          </a:p>
          <a:p>
            <a:pPr eaLnBrk="1" hangingPunct="1">
              <a:buClr>
                <a:srgbClr val="C00000"/>
              </a:buClr>
              <a:buFont typeface="Wingdings" pitchFamily="2" charset="2"/>
              <a:buChar char="Ø"/>
            </a:pPr>
            <a:endParaRPr lang="en-US" sz="2600"/>
          </a:p>
          <a:p>
            <a:pPr eaLnBrk="1" hangingPunct="1">
              <a:buClr>
                <a:srgbClr val="C00000"/>
              </a:buClr>
              <a:buFont typeface="Wingdings" pitchFamily="2" charset="2"/>
              <a:buChar char="Ø"/>
            </a:pPr>
            <a:r>
              <a:rPr lang="en-US" sz="2600" b="1" smtClean="0"/>
              <a:t>Ứng dụng</a:t>
            </a:r>
          </a:p>
          <a:p>
            <a:pPr lvl="1" eaLnBrk="1" hangingPunct="1">
              <a:buFont typeface="Arial" pitchFamily="34" charset="0"/>
              <a:buChar char="•"/>
            </a:pPr>
            <a:r>
              <a:rPr lang="en-US" sz="2400" smtClean="0"/>
              <a:t>Mạch chỉnh lưu</a:t>
            </a:r>
          </a:p>
          <a:p>
            <a:pPr lvl="1" eaLnBrk="1" hangingPunct="1">
              <a:buFont typeface="Arial" pitchFamily="34" charset="0"/>
              <a:buChar char="•"/>
            </a:pPr>
            <a:r>
              <a:rPr lang="en-US" sz="2400" smtClean="0"/>
              <a:t>Mạch hạn biên</a:t>
            </a:r>
          </a:p>
          <a:p>
            <a:pPr lvl="1" eaLnBrk="1" hangingPunct="1">
              <a:buFont typeface="Arial" pitchFamily="34" charset="0"/>
              <a:buChar char="•"/>
            </a:pPr>
            <a:r>
              <a:rPr lang="en-US" sz="2400" smtClean="0"/>
              <a:t>Mạch dịch mức</a:t>
            </a:r>
          </a:p>
          <a:p>
            <a:pPr lvl="1" eaLnBrk="1" hangingPunct="1">
              <a:buFontTx/>
              <a:buNone/>
            </a:pPr>
            <a:endParaRPr lang="en-US" smtClean="0"/>
          </a:p>
          <a:p>
            <a:pPr lvl="1" eaLnBrk="1" hangingPunct="1"/>
            <a:endParaRPr lang="en-US" smtClean="0"/>
          </a:p>
        </p:txBody>
      </p:sp>
      <p:sp>
        <p:nvSpPr>
          <p:cNvPr id="2054" name="Rectangle 19"/>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2055" name="Slide Number Placeholder 1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CE3E697-AB32-4B94-930D-09A3208FE7B0}" type="slidenum">
              <a:rPr lang="en-US" smtClean="0"/>
              <a:pPr eaLnBrk="1" hangingPunct="1"/>
              <a:t>44</a:t>
            </a:fld>
            <a:endParaRPr lang="en-US" smtClean="0"/>
          </a:p>
        </p:txBody>
      </p:sp>
      <p:grpSp>
        <p:nvGrpSpPr>
          <p:cNvPr id="2" name="Group 1"/>
          <p:cNvGrpSpPr/>
          <p:nvPr/>
        </p:nvGrpSpPr>
        <p:grpSpPr>
          <a:xfrm>
            <a:off x="2209800" y="2133601"/>
            <a:ext cx="4305103" cy="1030704"/>
            <a:chOff x="2209800" y="2133601"/>
            <a:chExt cx="4305103" cy="1030704"/>
          </a:xfrm>
        </p:grpSpPr>
        <p:pic>
          <p:nvPicPr>
            <p:cNvPr id="17427" name="Picture 19" descr="C:\Users\Administrator\Desktop\hinh_slide\Diode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96" y="2194300"/>
              <a:ext cx="1295007" cy="970005"/>
            </a:xfrm>
            <a:prstGeom prst="rect">
              <a:avLst/>
            </a:prstGeom>
            <a:noFill/>
            <a:extLst>
              <a:ext uri="{909E8E84-426E-40DD-AFC4-6F175D3DCCD1}">
                <a14:hiddenFill xmlns:a14="http://schemas.microsoft.com/office/drawing/2010/main">
                  <a:solidFill>
                    <a:srgbClr val="FFFFFF"/>
                  </a:solidFill>
                </a14:hiddenFill>
              </a:ext>
            </a:extLst>
          </p:spPr>
        </p:pic>
        <p:pic>
          <p:nvPicPr>
            <p:cNvPr id="17428" name="Picture 20" descr="C:\Users\Administrator\Desktop\hinh_slide\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33601"/>
              <a:ext cx="2057400" cy="10307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489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74638"/>
            <a:ext cx="8229600" cy="792162"/>
          </a:xfrm>
        </p:spPr>
        <p:txBody>
          <a:bodyPr/>
          <a:lstStyle/>
          <a:p>
            <a:pPr eaLnBrk="1" hangingPunct="1">
              <a:defRPr/>
            </a:pPr>
            <a:r>
              <a:rPr lang="en-US" b="1" dirty="0" err="1" smtClean="0">
                <a:solidFill>
                  <a:srgbClr val="C00000"/>
                </a:solidFill>
              </a:rPr>
              <a:t>Mạch</a:t>
            </a:r>
            <a:r>
              <a:rPr lang="en-US" b="1" dirty="0" smtClean="0">
                <a:solidFill>
                  <a:srgbClr val="C00000"/>
                </a:solidFill>
              </a:rPr>
              <a:t> </a:t>
            </a:r>
            <a:r>
              <a:rPr lang="en-US" b="1" dirty="0" err="1" smtClean="0">
                <a:solidFill>
                  <a:srgbClr val="C00000"/>
                </a:solidFill>
              </a:rPr>
              <a:t>chỉnh</a:t>
            </a:r>
            <a:r>
              <a:rPr lang="en-US" b="1" dirty="0" smtClean="0">
                <a:solidFill>
                  <a:srgbClr val="C00000"/>
                </a:solidFill>
              </a:rPr>
              <a:t> </a:t>
            </a:r>
            <a:r>
              <a:rPr lang="en-US" b="1" dirty="0" err="1" smtClean="0">
                <a:solidFill>
                  <a:srgbClr val="C00000"/>
                </a:solidFill>
              </a:rPr>
              <a:t>lưu</a:t>
            </a:r>
            <a:endParaRPr lang="en-US" b="1" dirty="0" smtClean="0">
              <a:solidFill>
                <a:srgbClr val="C00000"/>
              </a:solidFill>
            </a:endParaRPr>
          </a:p>
        </p:txBody>
      </p:sp>
      <mc:AlternateContent xmlns:mc="http://schemas.openxmlformats.org/markup-compatibility/2006" xmlns:a14="http://schemas.microsoft.com/office/drawing/2010/main">
        <mc:Choice Requires="a14">
          <p:sp>
            <p:nvSpPr>
              <p:cNvPr id="37891" name="Rectangle 3"/>
              <p:cNvSpPr>
                <a:spLocks noGrp="1" noChangeArrowheads="1"/>
              </p:cNvSpPr>
              <p:nvPr>
                <p:ph type="body" idx="1"/>
              </p:nvPr>
            </p:nvSpPr>
            <p:spPr>
              <a:xfrm>
                <a:off x="457200" y="1143000"/>
                <a:ext cx="8458200" cy="5562600"/>
              </a:xfrm>
            </p:spPr>
            <p:txBody>
              <a:bodyPr/>
              <a:lstStyle/>
              <a:p>
                <a:pPr eaLnBrk="1" hangingPunct="1">
                  <a:buClr>
                    <a:srgbClr val="C00000"/>
                  </a:buClr>
                  <a:buFont typeface="Wingdings" pitchFamily="2" charset="2"/>
                  <a:buChar char="Ø"/>
                </a:pPr>
                <a:r>
                  <a:rPr lang="en-US" sz="2400" smtClean="0"/>
                  <a:t>Mạch chỉnh lưu nửa chu kỳ</a:t>
                </a:r>
              </a:p>
              <a:p>
                <a:pPr lvl="1">
                  <a:buClr>
                    <a:srgbClr val="C00000"/>
                  </a:buClr>
                  <a:buFont typeface="Arial" pitchFamily="34" charset="0"/>
                  <a:buChar char="•"/>
                </a:pPr>
                <a:r>
                  <a:rPr lang="en-US" sz="2000" smtClean="0"/>
                  <a:t>Trong nửa chu kỳ dương (</a:t>
                </a:r>
                <a14:m>
                  <m:oMath xmlns:m="http://schemas.openxmlformats.org/officeDocument/2006/math">
                    <m:sSub>
                      <m:sSubPr>
                        <m:ctrlPr>
                          <a:rPr lang="en-US" sz="2000" i="1" smtClean="0">
                            <a:latin typeface="Cambria Math"/>
                          </a:rPr>
                        </m:ctrlPr>
                      </m:sSubPr>
                      <m:e>
                        <m:r>
                          <a:rPr lang="en-US" sz="2000" b="0" i="1" smtClean="0">
                            <a:latin typeface="Cambria Math"/>
                          </a:rPr>
                          <m:t>𝑈</m:t>
                        </m:r>
                      </m:e>
                      <m:sub>
                        <m:r>
                          <a:rPr lang="en-US" sz="2000" b="0" i="1" smtClean="0">
                            <a:latin typeface="Cambria Math"/>
                          </a:rPr>
                          <m:t>𝐴𝐾</m:t>
                        </m:r>
                      </m:sub>
                    </m:sSub>
                    <m:r>
                      <a:rPr lang="en-US" sz="2000" i="1" smtClean="0">
                        <a:latin typeface="Cambria Math"/>
                        <a:ea typeface="Cambria Math"/>
                      </a:rPr>
                      <m:t>≥</m:t>
                    </m:r>
                    <m:r>
                      <a:rPr lang="en-US" sz="2000" b="0" i="1" smtClean="0">
                        <a:latin typeface="Cambria Math"/>
                        <a:ea typeface="Cambria Math"/>
                      </a:rPr>
                      <m:t>0</m:t>
                    </m:r>
                  </m:oMath>
                </a14:m>
                <a:r>
                  <a:rPr lang="en-US" sz="2000" smtClean="0"/>
                  <a:t>): Diode thông, </a:t>
                </a:r>
                <a14:m>
                  <m:oMath xmlns:m="http://schemas.openxmlformats.org/officeDocument/2006/math">
                    <m:sSub>
                      <m:sSubPr>
                        <m:ctrlPr>
                          <a:rPr lang="en-US" sz="2000" i="1" smtClean="0">
                            <a:latin typeface="Cambria Math"/>
                          </a:rPr>
                        </m:ctrlPr>
                      </m:sSubPr>
                      <m:e>
                        <m:r>
                          <a:rPr lang="en-US" sz="2000" b="0" i="1" smtClean="0">
                            <a:latin typeface="Cambria Math"/>
                          </a:rPr>
                          <m:t>𝑣</m:t>
                        </m:r>
                      </m:e>
                      <m:sub>
                        <m:r>
                          <a:rPr lang="en-US" sz="2000" b="0" i="1" smtClean="0">
                            <a:latin typeface="Cambria Math"/>
                          </a:rPr>
                          <m:t>0</m:t>
                        </m:r>
                      </m:sub>
                    </m:sSub>
                    <m:r>
                      <a:rPr lang="en-US" sz="2000" b="0" i="1" smtClean="0">
                        <a:latin typeface="Cambria Math"/>
                      </a:rPr>
                      <m:t>=</m:t>
                    </m:r>
                    <m:sSub>
                      <m:sSubPr>
                        <m:ctrlPr>
                          <a:rPr lang="en-US" sz="2000" b="0" i="1" smtClean="0">
                            <a:latin typeface="Cambria Math"/>
                          </a:rPr>
                        </m:ctrlPr>
                      </m:sSubPr>
                      <m:e>
                        <m:r>
                          <a:rPr lang="en-US" sz="2000" b="0" i="1" smtClean="0">
                            <a:latin typeface="Cambria Math"/>
                          </a:rPr>
                          <m:t>𝑣</m:t>
                        </m:r>
                      </m:e>
                      <m:sub>
                        <m:r>
                          <a:rPr lang="en-US" sz="2000" b="0" i="1" smtClean="0">
                            <a:latin typeface="Cambria Math"/>
                          </a:rPr>
                          <m:t>𝑖</m:t>
                        </m:r>
                      </m:sub>
                    </m:sSub>
                  </m:oMath>
                </a14:m>
                <a:endParaRPr lang="en-US" sz="2000" smtClean="0"/>
              </a:p>
              <a:p>
                <a:pPr lvl="1">
                  <a:buClr>
                    <a:srgbClr val="C00000"/>
                  </a:buClr>
                  <a:buFont typeface="Arial" pitchFamily="34" charset="0"/>
                  <a:buChar char="•"/>
                </a:pPr>
                <a:r>
                  <a:rPr lang="en-US" sz="2000"/>
                  <a:t> </a:t>
                </a:r>
                <a:r>
                  <a:rPr lang="en-US" sz="2000" smtClean="0"/>
                  <a:t>Trong nửa chu kỳ âm (</a:t>
                </a:r>
                <a14:m>
                  <m:oMath xmlns:m="http://schemas.openxmlformats.org/officeDocument/2006/math">
                    <m:sSub>
                      <m:sSubPr>
                        <m:ctrlPr>
                          <a:rPr lang="en-US" sz="2000" i="1">
                            <a:latin typeface="Cambria Math"/>
                          </a:rPr>
                        </m:ctrlPr>
                      </m:sSubPr>
                      <m:e>
                        <m:r>
                          <a:rPr lang="en-US" sz="2000" i="1">
                            <a:latin typeface="Cambria Math"/>
                          </a:rPr>
                          <m:t>𝑈</m:t>
                        </m:r>
                      </m:e>
                      <m:sub>
                        <m:r>
                          <a:rPr lang="en-US" sz="2000" i="1">
                            <a:latin typeface="Cambria Math"/>
                          </a:rPr>
                          <m:t>𝐴𝐾</m:t>
                        </m:r>
                      </m:sub>
                    </m:sSub>
                    <m:r>
                      <a:rPr lang="en-US" sz="2000" b="0" i="1" smtClean="0">
                        <a:latin typeface="Cambria Math"/>
                      </a:rPr>
                      <m:t>&lt;</m:t>
                    </m:r>
                    <m:r>
                      <a:rPr lang="en-US" sz="2000" i="1">
                        <a:latin typeface="Cambria Math"/>
                        <a:ea typeface="Cambria Math"/>
                      </a:rPr>
                      <m:t>0</m:t>
                    </m:r>
                  </m:oMath>
                </a14:m>
                <a:r>
                  <a:rPr lang="en-US" sz="2000" smtClean="0"/>
                  <a:t>): Diode hở mạch,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0</m:t>
                        </m:r>
                      </m:sub>
                    </m:sSub>
                    <m:r>
                      <a:rPr lang="en-US" sz="2000" i="1">
                        <a:latin typeface="Cambria Math"/>
                      </a:rPr>
                      <m:t>=</m:t>
                    </m:r>
                    <m:r>
                      <a:rPr lang="en-US" sz="2000" b="0" i="1" smtClean="0">
                        <a:latin typeface="Cambria Math"/>
                      </a:rPr>
                      <m:t>0</m:t>
                    </m:r>
                  </m:oMath>
                </a14:m>
                <a:endParaRPr lang="en-US" sz="2000" smtClean="0"/>
              </a:p>
              <a:p>
                <a:pPr eaLnBrk="1" hangingPunct="1"/>
                <a:endParaRPr lang="en-US" sz="2000" smtClean="0"/>
              </a:p>
              <a:p>
                <a:pPr eaLnBrk="1" hangingPunct="1"/>
                <a:endParaRPr lang="en-US" sz="2400" smtClean="0"/>
              </a:p>
              <a:p>
                <a:pPr eaLnBrk="1" hangingPunct="1"/>
                <a:endParaRPr lang="en-US" sz="2400" smtClean="0"/>
              </a:p>
              <a:p>
                <a:pPr eaLnBrk="1" hangingPunct="1"/>
                <a:endParaRPr lang="en-US" sz="2400" smtClean="0"/>
              </a:p>
              <a:p>
                <a:pPr marL="0" indent="0" eaLnBrk="1" hangingPunct="1">
                  <a:buNone/>
                </a:pPr>
                <a:endParaRPr lang="en-US" sz="2400" smtClean="0"/>
              </a:p>
              <a:p>
                <a:pPr eaLnBrk="1" hangingPunct="1">
                  <a:buClr>
                    <a:srgbClr val="C00000"/>
                  </a:buClr>
                  <a:buFont typeface="Wingdings" pitchFamily="2" charset="2"/>
                  <a:buChar char="Ø"/>
                </a:pPr>
                <a:r>
                  <a:rPr lang="en-US" sz="2400" smtClean="0"/>
                  <a:t>Mạch chỉnh lưu cả chu kỳ</a:t>
                </a:r>
              </a:p>
            </p:txBody>
          </p:sp>
        </mc:Choice>
        <mc:Fallback xmlns="">
          <p:sp>
            <p:nvSpPr>
              <p:cNvPr id="37891" name="Rectangle 3"/>
              <p:cNvSpPr>
                <a:spLocks noGrp="1" noRot="1" noChangeAspect="1" noMove="1" noResize="1" noEditPoints="1" noAdjustHandles="1" noChangeArrowheads="1" noChangeShapeType="1" noTextEdit="1"/>
              </p:cNvSpPr>
              <p:nvPr>
                <p:ph type="body" idx="1"/>
              </p:nvPr>
            </p:nvSpPr>
            <p:spPr>
              <a:xfrm>
                <a:off x="457200" y="1143000"/>
                <a:ext cx="8458200" cy="5562600"/>
              </a:xfrm>
              <a:blipFill rotWithShape="1">
                <a:blip r:embed="rId2"/>
                <a:stretch>
                  <a:fillRect l="-1081" t="-877"/>
                </a:stretch>
              </a:blipFill>
            </p:spPr>
            <p:txBody>
              <a:bodyPr/>
              <a:lstStyle/>
              <a:p>
                <a:r>
                  <a:rPr lang="en-US">
                    <a:noFill/>
                  </a:rPr>
                  <a:t> </a:t>
                </a:r>
              </a:p>
            </p:txBody>
          </p:sp>
        </mc:Fallback>
      </mc:AlternateContent>
      <p:sp>
        <p:nvSpPr>
          <p:cNvPr id="3789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7893" name="Rectangle 7"/>
          <p:cNvSpPr>
            <a:spLocks noChangeArrowheads="1"/>
          </p:cNvSpPr>
          <p:nvPr/>
        </p:nvSpPr>
        <p:spPr bwMode="auto">
          <a:xfrm>
            <a:off x="0" y="2924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vi-VN"/>
          </a:p>
        </p:txBody>
      </p:sp>
      <p:sp>
        <p:nvSpPr>
          <p:cNvPr id="37894"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764940D-BE04-4A8E-A856-01FD0BBC3BC1}" type="slidenum">
              <a:rPr lang="en-US" smtClean="0"/>
              <a:pPr eaLnBrk="1" hangingPunct="1"/>
              <a:t>45</a:t>
            </a:fld>
            <a:endParaRPr lang="en-US" smtClean="0"/>
          </a:p>
        </p:txBody>
      </p:sp>
      <p:pic>
        <p:nvPicPr>
          <p:cNvPr id="34819" name="irc_mi" descr="http://congnghe12.wikispaces.com/file/view/770px-Halfwave.rectifier.en.svg.png/239893851/770px-Halfwave.rectifier.en.svg.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75283" y="2438400"/>
            <a:ext cx="5793433" cy="1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11" descr="Chỉnh lưu toàn só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447800" y="4800600"/>
            <a:ext cx="662420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171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1" y="1371600"/>
            <a:ext cx="7594600" cy="4754563"/>
          </a:xfrm>
        </p:spPr>
        <p:txBody>
          <a:bodyPr/>
          <a:lstStyle/>
          <a:p>
            <a:pPr>
              <a:buClr>
                <a:srgbClr val="C00000"/>
              </a:buClr>
              <a:buFont typeface="Wingdings" pitchFamily="2" charset="2"/>
              <a:buChar char="Ø"/>
            </a:pPr>
            <a:r>
              <a:rPr lang="en-US" smtClean="0"/>
              <a:t> Mạch chỉnh lưu cầu</a:t>
            </a:r>
            <a:endParaRPr lang="en-US"/>
          </a:p>
        </p:txBody>
      </p:sp>
      <p:sp>
        <p:nvSpPr>
          <p:cNvPr id="3" name="Title 2"/>
          <p:cNvSpPr>
            <a:spLocks noGrp="1"/>
          </p:cNvSpPr>
          <p:nvPr>
            <p:ph type="title"/>
          </p:nvPr>
        </p:nvSpPr>
        <p:spPr/>
        <p:txBody>
          <a:bodyPr/>
          <a:lstStyle/>
          <a:p>
            <a:r>
              <a:rPr lang="en-US" b="1">
                <a:solidFill>
                  <a:srgbClr val="C00000"/>
                </a:solidFill>
              </a:rPr>
              <a:t>Mạch chỉnh lưu</a:t>
            </a:r>
            <a:endParaRPr lang="en-US"/>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6978599"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18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338328"/>
            <a:ext cx="8229600" cy="957072"/>
          </a:xfrm>
        </p:spPr>
        <p:txBody>
          <a:bodyPr/>
          <a:lstStyle/>
          <a:p>
            <a:pPr eaLnBrk="1" hangingPunct="1">
              <a:defRPr/>
            </a:pPr>
            <a:r>
              <a:rPr lang="en-US" b="1" dirty="0" smtClean="0">
                <a:solidFill>
                  <a:srgbClr val="C00000"/>
                </a:solidFill>
              </a:rPr>
              <a:t>Diode </a:t>
            </a:r>
            <a:r>
              <a:rPr lang="en-US" b="1" dirty="0" err="1" smtClean="0">
                <a:solidFill>
                  <a:srgbClr val="C00000"/>
                </a:solidFill>
              </a:rPr>
              <a:t>ổn</a:t>
            </a:r>
            <a:r>
              <a:rPr lang="en-US" b="1" dirty="0" smtClean="0">
                <a:solidFill>
                  <a:srgbClr val="C00000"/>
                </a:solidFill>
              </a:rPr>
              <a:t> </a:t>
            </a:r>
            <a:r>
              <a:rPr lang="en-US" b="1" dirty="0" err="1" smtClean="0">
                <a:solidFill>
                  <a:srgbClr val="C00000"/>
                </a:solidFill>
              </a:rPr>
              <a:t>áp</a:t>
            </a:r>
            <a:r>
              <a:rPr lang="en-US" b="1" dirty="0" smtClean="0">
                <a:solidFill>
                  <a:srgbClr val="C00000"/>
                </a:solidFill>
              </a:rPr>
              <a:t> (</a:t>
            </a:r>
            <a:r>
              <a:rPr lang="en-US" b="1" dirty="0" err="1" smtClean="0">
                <a:solidFill>
                  <a:srgbClr val="C00000"/>
                </a:solidFill>
              </a:rPr>
              <a:t>Zener</a:t>
            </a:r>
            <a:r>
              <a:rPr lang="en-US" b="1" dirty="0" smtClean="0">
                <a:solidFill>
                  <a:srgbClr val="C00000"/>
                </a:solidFill>
              </a:rPr>
              <a:t>)</a:t>
            </a:r>
          </a:p>
        </p:txBody>
      </p:sp>
      <p:sp>
        <p:nvSpPr>
          <p:cNvPr id="40963" name="Rectangle 3"/>
          <p:cNvSpPr>
            <a:spLocks noGrp="1" noChangeArrowheads="1"/>
          </p:cNvSpPr>
          <p:nvPr>
            <p:ph type="body" idx="1"/>
          </p:nvPr>
        </p:nvSpPr>
        <p:spPr>
          <a:xfrm>
            <a:off x="457200" y="1600200"/>
            <a:ext cx="4267200" cy="4525963"/>
          </a:xfrm>
        </p:spPr>
        <p:txBody>
          <a:bodyPr/>
          <a:lstStyle/>
          <a:p>
            <a:pPr>
              <a:lnSpc>
                <a:spcPct val="90000"/>
              </a:lnSpc>
              <a:buClr>
                <a:srgbClr val="C00000"/>
              </a:buClr>
              <a:buFont typeface="Wingdings" pitchFamily="2" charset="2"/>
              <a:buChar char="Ø"/>
            </a:pPr>
            <a:r>
              <a:rPr lang="de-DE" sz="2400" smtClean="0">
                <a:solidFill>
                  <a:schemeClr val="tx2">
                    <a:lumMod val="50000"/>
                  </a:schemeClr>
                </a:solidFill>
              </a:rPr>
              <a:t> Nồng độ pha tạp chất trong Diode Zener là rất cao</a:t>
            </a:r>
          </a:p>
          <a:p>
            <a:pPr>
              <a:lnSpc>
                <a:spcPct val="90000"/>
              </a:lnSpc>
              <a:buClr>
                <a:srgbClr val="C00000"/>
              </a:buClr>
              <a:buFont typeface="Wingdings" pitchFamily="2" charset="2"/>
              <a:buChar char="Ø"/>
            </a:pPr>
            <a:r>
              <a:rPr lang="de-DE" sz="2400" smtClean="0">
                <a:solidFill>
                  <a:schemeClr val="tx2">
                    <a:lumMod val="50000"/>
                  </a:schemeClr>
                </a:solidFill>
              </a:rPr>
              <a:t>có vỏ bằng thủy tinh trong suốt và kích thước khá nhỏ</a:t>
            </a:r>
          </a:p>
          <a:p>
            <a:pPr>
              <a:lnSpc>
                <a:spcPct val="90000"/>
              </a:lnSpc>
              <a:buClr>
                <a:srgbClr val="C00000"/>
              </a:buClr>
              <a:buFont typeface="Wingdings" pitchFamily="2" charset="2"/>
              <a:buChar char="Ø"/>
            </a:pPr>
            <a:r>
              <a:rPr lang="de-DE">
                <a:solidFill>
                  <a:schemeClr val="tx2">
                    <a:lumMod val="50000"/>
                  </a:schemeClr>
                </a:solidFill>
              </a:rPr>
              <a:t> </a:t>
            </a:r>
            <a:r>
              <a:rPr lang="de-DE" smtClean="0">
                <a:solidFill>
                  <a:schemeClr val="tx2">
                    <a:lumMod val="50000"/>
                  </a:schemeClr>
                </a:solidFill>
              </a:rPr>
              <a:t>Làm việc trong miền đánh thủng của Diode</a:t>
            </a:r>
          </a:p>
          <a:p>
            <a:pPr>
              <a:lnSpc>
                <a:spcPct val="90000"/>
              </a:lnSpc>
              <a:buClr>
                <a:srgbClr val="C00000"/>
              </a:buClr>
              <a:buFont typeface="Wingdings" pitchFamily="2" charset="2"/>
              <a:buChar char="Ø"/>
            </a:pPr>
            <a:r>
              <a:rPr lang="de-DE">
                <a:solidFill>
                  <a:schemeClr val="tx2">
                    <a:lumMod val="50000"/>
                  </a:schemeClr>
                </a:solidFill>
              </a:rPr>
              <a:t> </a:t>
            </a:r>
            <a:r>
              <a:rPr lang="de-DE" smtClean="0">
                <a:solidFill>
                  <a:schemeClr val="tx2">
                    <a:lumMod val="50000"/>
                  </a:schemeClr>
                </a:solidFill>
              </a:rPr>
              <a:t>Điện áp đánh thủng thường khá nhỏ, cỡ vài chục Vôn trở xuống</a:t>
            </a:r>
          </a:p>
          <a:p>
            <a:pPr>
              <a:lnSpc>
                <a:spcPct val="90000"/>
              </a:lnSpc>
              <a:buClr>
                <a:srgbClr val="C00000"/>
              </a:buClr>
              <a:buFont typeface="Wingdings" pitchFamily="2" charset="2"/>
              <a:buChar char="Ø"/>
            </a:pPr>
            <a:endParaRPr lang="de-DE" sz="2400" smtClean="0"/>
          </a:p>
          <a:p>
            <a:pPr eaLnBrk="1" hangingPunct="1"/>
            <a:endParaRPr lang="en-US" sz="2400" smtClean="0">
              <a:latin typeface=".VnTime" pitchFamily="34" charset="0"/>
            </a:endParaRPr>
          </a:p>
        </p:txBody>
      </p:sp>
      <p:sp>
        <p:nvSpPr>
          <p:cNvPr id="40965" name="Slide Number Placeholder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3D2C9D6-363F-4989-81E6-5C22E01846BB}" type="slidenum">
              <a:rPr lang="en-US" smtClean="0"/>
              <a:pPr eaLnBrk="1" hangingPunct="1"/>
              <a:t>47</a:t>
            </a:fld>
            <a:endParaRPr lang="en-US" smtClean="0"/>
          </a:p>
        </p:txBody>
      </p:sp>
      <p:grpSp>
        <p:nvGrpSpPr>
          <p:cNvPr id="13" name="Group 12"/>
          <p:cNvGrpSpPr/>
          <p:nvPr/>
        </p:nvGrpSpPr>
        <p:grpSpPr>
          <a:xfrm>
            <a:off x="4596923" y="1971163"/>
            <a:ext cx="4373322" cy="4756805"/>
            <a:chOff x="4596923" y="1971163"/>
            <a:chExt cx="4373322" cy="4756805"/>
          </a:xfrm>
        </p:grpSpPr>
        <p:grpSp>
          <p:nvGrpSpPr>
            <p:cNvPr id="40964" name="Group 4"/>
            <p:cNvGrpSpPr>
              <a:grpSpLocks/>
            </p:cNvGrpSpPr>
            <p:nvPr/>
          </p:nvGrpSpPr>
          <p:grpSpPr bwMode="auto">
            <a:xfrm rot="5400000">
              <a:off x="5791200" y="4901879"/>
              <a:ext cx="457200" cy="1066800"/>
              <a:chOff x="549" y="1252"/>
              <a:chExt cx="482" cy="1392"/>
            </a:xfrm>
          </p:grpSpPr>
          <p:sp>
            <p:nvSpPr>
              <p:cNvPr id="40968" name="AutoShape 5"/>
              <p:cNvSpPr>
                <a:spLocks noChangeArrowheads="1"/>
              </p:cNvSpPr>
              <p:nvPr/>
            </p:nvSpPr>
            <p:spPr bwMode="auto">
              <a:xfrm>
                <a:off x="579" y="1745"/>
                <a:ext cx="444" cy="351"/>
              </a:xfrm>
              <a:prstGeom prst="triangle">
                <a:avLst>
                  <a:gd name="adj" fmla="val 50000"/>
                </a:avLst>
              </a:prstGeom>
              <a:solidFill>
                <a:schemeClr val="tx1"/>
              </a:solidFill>
              <a:ln w="9525">
                <a:solidFill>
                  <a:schemeClr val="tx1"/>
                </a:solidFill>
                <a:miter lim="800000"/>
                <a:headEnd/>
                <a:tailEnd/>
              </a:ln>
            </p:spPr>
            <p:txBody>
              <a:bodyPr wrap="none" anchor="ctr"/>
              <a:lstStyle/>
              <a:p>
                <a:endParaRPr lang="vi-VN"/>
              </a:p>
            </p:txBody>
          </p:sp>
          <p:sp>
            <p:nvSpPr>
              <p:cNvPr id="40969" name="Line 6"/>
              <p:cNvSpPr>
                <a:spLocks noChangeShapeType="1"/>
              </p:cNvSpPr>
              <p:nvPr/>
            </p:nvSpPr>
            <p:spPr bwMode="auto">
              <a:xfrm>
                <a:off x="549" y="1745"/>
                <a:ext cx="48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0" name="Line 7"/>
              <p:cNvSpPr>
                <a:spLocks noChangeShapeType="1"/>
              </p:cNvSpPr>
              <p:nvPr/>
            </p:nvSpPr>
            <p:spPr bwMode="auto">
              <a:xfrm flipH="1">
                <a:off x="807" y="1252"/>
                <a:ext cx="0" cy="139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1" name="Line 8"/>
              <p:cNvSpPr>
                <a:spLocks noChangeShapeType="1"/>
              </p:cNvSpPr>
              <p:nvPr/>
            </p:nvSpPr>
            <p:spPr bwMode="auto">
              <a:xfrm>
                <a:off x="564" y="1743"/>
                <a:ext cx="0" cy="15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2" name="Line 9"/>
              <p:cNvSpPr>
                <a:spLocks noChangeShapeType="1"/>
              </p:cNvSpPr>
              <p:nvPr/>
            </p:nvSpPr>
            <p:spPr bwMode="auto">
              <a:xfrm flipV="1">
                <a:off x="1031" y="1602"/>
                <a:ext cx="0" cy="15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pic>
          <p:nvPicPr>
            <p:cNvPr id="37890" name="Picture 2" descr="C:\Users\Administrator\Desktop\hinh_slide\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32675">
              <a:off x="6994163" y="4335039"/>
              <a:ext cx="1641684" cy="1658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96923" y="6020082"/>
              <a:ext cx="4191000" cy="707886"/>
            </a:xfrm>
            <a:prstGeom prst="rect">
              <a:avLst/>
            </a:prstGeom>
            <a:noFill/>
          </p:spPr>
          <p:txBody>
            <a:bodyPr wrap="square" rtlCol="0">
              <a:spAutoFit/>
            </a:bodyPr>
            <a:lstStyle/>
            <a:p>
              <a:pPr algn="ctr"/>
              <a:r>
                <a:rPr lang="en-US" sz="2000" smtClean="0">
                  <a:latin typeface="Constantia" pitchFamily="18" charset="0"/>
                </a:rPr>
                <a:t>Ký hiệu và hình dáng thực tế của Diode</a:t>
              </a:r>
              <a:endParaRPr lang="en-US" sz="2000">
                <a:latin typeface="Constantia" pitchFamily="18" charset="0"/>
              </a:endParaRPr>
            </a:p>
          </p:txBody>
        </p:sp>
        <p:grpSp>
          <p:nvGrpSpPr>
            <p:cNvPr id="12" name="Group 11"/>
            <p:cNvGrpSpPr/>
            <p:nvPr/>
          </p:nvGrpSpPr>
          <p:grpSpPr>
            <a:xfrm>
              <a:off x="5009377" y="1971163"/>
              <a:ext cx="3960868" cy="2714625"/>
              <a:chOff x="5394288" y="1709057"/>
              <a:chExt cx="3543300" cy="2152650"/>
            </a:xfrm>
          </p:grpSpPr>
          <p:pic>
            <p:nvPicPr>
              <p:cNvPr id="327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288" y="1709057"/>
                <a:ext cx="35433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0"/>
              <p:cNvSpPr>
                <a:spLocks noChangeShapeType="1"/>
              </p:cNvSpPr>
              <p:nvPr/>
            </p:nvSpPr>
            <p:spPr bwMode="auto">
              <a:xfrm flipV="1">
                <a:off x="6324600" y="2971800"/>
                <a:ext cx="45720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332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28600"/>
            <a:ext cx="8229600" cy="868362"/>
          </a:xfrm>
        </p:spPr>
        <p:txBody>
          <a:bodyPr>
            <a:normAutofit/>
          </a:bodyPr>
          <a:lstStyle/>
          <a:p>
            <a:pPr>
              <a:defRPr/>
            </a:pPr>
            <a:r>
              <a:rPr lang="en-US" b="1">
                <a:solidFill>
                  <a:srgbClr val="C00000"/>
                </a:solidFill>
              </a:rPr>
              <a:t>Diode ổn áp (Zener)</a:t>
            </a:r>
            <a:endParaRPr lang="en-US" dirty="0" smtClean="0">
              <a:solidFill>
                <a:srgbClr val="C00000"/>
              </a:solidFill>
              <a:latin typeface="+mn-lt"/>
            </a:endParaRPr>
          </a:p>
        </p:txBody>
      </p:sp>
      <p:sp>
        <p:nvSpPr>
          <p:cNvPr id="43011" name="Rectangle 3"/>
          <p:cNvSpPr>
            <a:spLocks noGrp="1" noChangeArrowheads="1"/>
          </p:cNvSpPr>
          <p:nvPr>
            <p:ph type="body" idx="1"/>
          </p:nvPr>
        </p:nvSpPr>
        <p:spPr>
          <a:xfrm>
            <a:off x="457200" y="1295400"/>
            <a:ext cx="8229600" cy="5029200"/>
          </a:xfrm>
        </p:spPr>
        <p:txBody>
          <a:bodyPr>
            <a:normAutofit fontScale="92500"/>
          </a:bodyPr>
          <a:lstStyle/>
          <a:p>
            <a:pPr eaLnBrk="1" hangingPunct="1">
              <a:lnSpc>
                <a:spcPct val="150000"/>
              </a:lnSpc>
              <a:buClr>
                <a:srgbClr val="C00000"/>
              </a:buClr>
              <a:buFont typeface="Wingdings" pitchFamily="2" charset="2"/>
              <a:buChar char="Ø"/>
            </a:pPr>
            <a:r>
              <a:rPr lang="en-US" sz="2000" smtClean="0">
                <a:solidFill>
                  <a:srgbClr val="C00000"/>
                </a:solidFill>
              </a:rPr>
              <a:t> </a:t>
            </a:r>
            <a:r>
              <a:rPr lang="en-US" sz="2600" smtClean="0">
                <a:solidFill>
                  <a:schemeClr val="tx2">
                    <a:lumMod val="50000"/>
                  </a:schemeClr>
                </a:solidFill>
              </a:rPr>
              <a:t>Các tham số của Diode Zener</a:t>
            </a:r>
            <a:endParaRPr lang="en-US" sz="2000" smtClean="0">
              <a:solidFill>
                <a:srgbClr val="C00000"/>
              </a:solidFill>
            </a:endParaRPr>
          </a:p>
          <a:p>
            <a:pPr marL="631825" indent="173038" eaLnBrk="1" hangingPunct="1">
              <a:lnSpc>
                <a:spcPct val="150000"/>
              </a:lnSpc>
              <a:buClr>
                <a:srgbClr val="C00000"/>
              </a:buClr>
              <a:buFont typeface="Arial" pitchFamily="34" charset="0"/>
              <a:buChar char="•"/>
            </a:pPr>
            <a:r>
              <a:rPr lang="en-US" smtClean="0"/>
              <a:t>Điện áp ổn định U</a:t>
            </a:r>
            <a:r>
              <a:rPr lang="en-US" baseline="-25000" smtClean="0"/>
              <a:t>Z</a:t>
            </a:r>
          </a:p>
          <a:p>
            <a:pPr marL="631825" indent="173038" eaLnBrk="1" hangingPunct="1">
              <a:lnSpc>
                <a:spcPct val="150000"/>
              </a:lnSpc>
              <a:buClr>
                <a:srgbClr val="C00000"/>
              </a:buClr>
              <a:buFont typeface="Arial" pitchFamily="34" charset="0"/>
              <a:buChar char="•"/>
            </a:pPr>
            <a:r>
              <a:rPr lang="en-US" smtClean="0"/>
              <a:t>Điện trở trong R</a:t>
            </a:r>
            <a:r>
              <a:rPr lang="en-US" baseline="-25000" smtClean="0"/>
              <a:t>i</a:t>
            </a:r>
          </a:p>
          <a:p>
            <a:pPr marL="631825" indent="173038" eaLnBrk="1" hangingPunct="1">
              <a:lnSpc>
                <a:spcPct val="150000"/>
              </a:lnSpc>
              <a:buClr>
                <a:srgbClr val="C00000"/>
              </a:buClr>
              <a:buFont typeface="Arial" pitchFamily="34" charset="0"/>
              <a:buChar char="•"/>
            </a:pPr>
            <a:r>
              <a:rPr lang="en-US" smtClean="0"/>
              <a:t>Công suất định mức P</a:t>
            </a:r>
            <a:r>
              <a:rPr lang="en-US" baseline="-25000" smtClean="0"/>
              <a:t>Z</a:t>
            </a:r>
            <a:endParaRPr lang="en-US" smtClean="0"/>
          </a:p>
          <a:p>
            <a:pPr marL="631825" indent="173038" eaLnBrk="1" hangingPunct="1">
              <a:lnSpc>
                <a:spcPct val="150000"/>
              </a:lnSpc>
              <a:buClr>
                <a:srgbClr val="C00000"/>
              </a:buClr>
              <a:buFont typeface="Arial" pitchFamily="34" charset="0"/>
              <a:buChar char="•"/>
            </a:pPr>
            <a:r>
              <a:rPr lang="en-US" smtClean="0"/>
              <a:t>I</a:t>
            </a:r>
            <a:r>
              <a:rPr lang="en-US" baseline="-25000" smtClean="0"/>
              <a:t>min</a:t>
            </a:r>
            <a:r>
              <a:rPr lang="en-US" smtClean="0"/>
              <a:t> là trị số dòng điện nhỏ nhất tại điểm mà hiện tượng đánh thủng ổn định</a:t>
            </a:r>
          </a:p>
          <a:p>
            <a:pPr marL="631825" indent="173038" eaLnBrk="1" hangingPunct="1">
              <a:lnSpc>
                <a:spcPct val="150000"/>
              </a:lnSpc>
              <a:buClr>
                <a:srgbClr val="C00000"/>
              </a:buClr>
              <a:buFont typeface="Arial" pitchFamily="34" charset="0"/>
              <a:buChar char="•"/>
            </a:pPr>
            <a:r>
              <a:rPr lang="en-US" smtClean="0"/>
              <a:t>I</a:t>
            </a:r>
            <a:r>
              <a:rPr lang="en-US" baseline="-25000" smtClean="0"/>
              <a:t>max</a:t>
            </a:r>
            <a:r>
              <a:rPr lang="en-US" smtClean="0"/>
              <a:t> là trị số dòng điện cực đại qua diode được xác định bởi công suất tiêu tán cực đại diode (nếu I &gt; I</a:t>
            </a:r>
            <a:r>
              <a:rPr lang="en-US" baseline="-25000" smtClean="0"/>
              <a:t>max</a:t>
            </a:r>
            <a:r>
              <a:rPr lang="en-US" smtClean="0"/>
              <a:t> diode sẽ bị cháy)</a:t>
            </a:r>
          </a:p>
        </p:txBody>
      </p:sp>
      <p:sp>
        <p:nvSpPr>
          <p:cNvPr id="430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5BD8DAF-0928-41F9-A492-99FEA7AD4B35}" type="slidenum">
              <a:rPr lang="en-US" smtClean="0"/>
              <a:pPr eaLnBrk="1" hangingPunct="1"/>
              <a:t>48</a:t>
            </a:fld>
            <a:endParaRPr lang="en-US" smtClean="0"/>
          </a:p>
        </p:txBody>
      </p:sp>
    </p:spTree>
    <p:extLst>
      <p:ext uri="{BB962C8B-B14F-4D97-AF65-F5344CB8AC3E}">
        <p14:creationId xmlns:p14="http://schemas.microsoft.com/office/powerpoint/2010/main" val="180077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title"/>
          </p:nvPr>
        </p:nvSpPr>
        <p:spPr/>
        <p:txBody>
          <a:bodyPr>
            <a:normAutofit/>
          </a:bodyPr>
          <a:lstStyle/>
          <a:p>
            <a:pPr eaLnBrk="1" hangingPunct="1">
              <a:defRPr/>
            </a:pPr>
            <a:r>
              <a:rPr lang="en-US" b="1" dirty="0" err="1" smtClean="0">
                <a:solidFill>
                  <a:srgbClr val="C00000"/>
                </a:solidFill>
                <a:latin typeface="Constantia" pitchFamily="18" charset="0"/>
              </a:rPr>
              <a:t>Mạch</a:t>
            </a:r>
            <a:r>
              <a:rPr lang="en-US" b="1" dirty="0" smtClean="0">
                <a:solidFill>
                  <a:srgbClr val="C00000"/>
                </a:solidFill>
                <a:latin typeface="Constantia" pitchFamily="18" charset="0"/>
              </a:rPr>
              <a:t> </a:t>
            </a:r>
            <a:r>
              <a:rPr lang="en-US" b="1" dirty="0" err="1" smtClean="0">
                <a:solidFill>
                  <a:srgbClr val="C00000"/>
                </a:solidFill>
                <a:latin typeface="Constantia" pitchFamily="18" charset="0"/>
              </a:rPr>
              <a:t>ổn</a:t>
            </a:r>
            <a:r>
              <a:rPr lang="en-US" b="1" dirty="0" smtClean="0">
                <a:solidFill>
                  <a:srgbClr val="C00000"/>
                </a:solidFill>
                <a:latin typeface="Constantia" pitchFamily="18" charset="0"/>
              </a:rPr>
              <a:t> </a:t>
            </a:r>
            <a:r>
              <a:rPr lang="en-US" b="1" dirty="0" err="1" smtClean="0">
                <a:solidFill>
                  <a:srgbClr val="C00000"/>
                </a:solidFill>
                <a:latin typeface="Constantia" pitchFamily="18" charset="0"/>
              </a:rPr>
              <a:t>áp</a:t>
            </a:r>
            <a:r>
              <a:rPr lang="en-US" b="1" dirty="0" smtClean="0">
                <a:solidFill>
                  <a:srgbClr val="C00000"/>
                </a:solidFill>
                <a:latin typeface="Constantia" pitchFamily="18" charset="0"/>
              </a:rPr>
              <a:t> </a:t>
            </a:r>
            <a:r>
              <a:rPr lang="en-US" b="1" dirty="0" err="1" smtClean="0">
                <a:solidFill>
                  <a:srgbClr val="C00000"/>
                </a:solidFill>
                <a:latin typeface="Constantia" pitchFamily="18" charset="0"/>
              </a:rPr>
              <a:t>dùng</a:t>
            </a:r>
            <a:r>
              <a:rPr lang="en-US" b="1" dirty="0" smtClean="0">
                <a:solidFill>
                  <a:srgbClr val="C00000"/>
                </a:solidFill>
                <a:latin typeface="Constantia" pitchFamily="18" charset="0"/>
              </a:rPr>
              <a:t> diode </a:t>
            </a:r>
            <a:r>
              <a:rPr lang="en-US" b="1" dirty="0" err="1" smtClean="0">
                <a:solidFill>
                  <a:srgbClr val="C00000"/>
                </a:solidFill>
                <a:latin typeface="Constantia" pitchFamily="18" charset="0"/>
              </a:rPr>
              <a:t>Zener</a:t>
            </a:r>
            <a:endParaRPr lang="en-US" b="1" dirty="0" smtClean="0">
              <a:solidFill>
                <a:srgbClr val="C00000"/>
              </a:solidFill>
              <a:latin typeface="Constantia" pitchFamily="18" charset="0"/>
            </a:endParaRPr>
          </a:p>
        </p:txBody>
      </p:sp>
      <p:sp>
        <p:nvSpPr>
          <p:cNvPr id="44035" name="Rectangle 8"/>
          <p:cNvSpPr>
            <a:spLocks noGrp="1" noChangeArrowheads="1"/>
          </p:cNvSpPr>
          <p:nvPr>
            <p:ph type="body" sz="half" idx="4294967295"/>
          </p:nvPr>
        </p:nvSpPr>
        <p:spPr>
          <a:xfrm>
            <a:off x="457200" y="1600200"/>
            <a:ext cx="4038600" cy="4525963"/>
          </a:xfrm>
          <a:prstGeom prst="rect">
            <a:avLst/>
          </a:prstGeom>
        </p:spPr>
        <p:txBody>
          <a:bodyPr/>
          <a:lstStyle/>
          <a:p>
            <a:pPr eaLnBrk="1" hangingPunct="1">
              <a:buClr>
                <a:srgbClr val="C00000"/>
              </a:buClr>
              <a:buFont typeface="Wingdings" pitchFamily="2" charset="2"/>
              <a:buChar char="Ø"/>
            </a:pPr>
            <a:r>
              <a:rPr lang="en-US" sz="2400" smtClean="0">
                <a:latin typeface="Constantia" pitchFamily="18" charset="0"/>
              </a:rPr>
              <a:t>Mạch ổn áp có tải</a:t>
            </a:r>
          </a:p>
        </p:txBody>
      </p:sp>
      <p:pic>
        <p:nvPicPr>
          <p:cNvPr id="4403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6019"/>
            <a:ext cx="3048000" cy="205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133600"/>
            <a:ext cx="382587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895600"/>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p:cNvPicPr>
            <a:picLocks noGrp="1" noChangeAspect="1" noChangeArrowheads="1"/>
          </p:cNvPicPr>
          <p:nvPr>
            <p:ph type="body" sz="half" idx="4294967295"/>
          </p:nvPr>
        </p:nvPicPr>
        <p:blipFill>
          <a:blip r:embed="rId5">
            <a:extLst>
              <a:ext uri="{28A0092B-C50C-407E-A947-70E740481C1C}">
                <a14:useLocalDpi xmlns:a14="http://schemas.microsoft.com/office/drawing/2010/main" val="0"/>
              </a:ext>
            </a:extLst>
          </a:blip>
          <a:srcRect/>
          <a:stretch>
            <a:fillRect/>
          </a:stretch>
        </p:blipFill>
        <p:spPr>
          <a:xfrm>
            <a:off x="5257800" y="3733800"/>
            <a:ext cx="2895600" cy="781050"/>
          </a:xfrm>
          <a:prstGeom prst="rect">
            <a:avLst/>
          </a:prstGeom>
          <a:noFill/>
        </p:spPr>
      </p:pic>
      <p:pic>
        <p:nvPicPr>
          <p:cNvPr id="4404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181600"/>
            <a:ext cx="7620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B1B95C9-938C-41F6-BD6F-587673F6C30A}" type="slidenum">
              <a:rPr lang="en-US" smtClean="0"/>
              <a:pPr eaLnBrk="1" hangingPunct="1"/>
              <a:t>49</a:t>
            </a:fld>
            <a:endParaRPr lang="en-US" smtClean="0"/>
          </a:p>
        </p:txBody>
      </p:sp>
    </p:spTree>
    <p:extLst>
      <p:ext uri="{BB962C8B-B14F-4D97-AF65-F5344CB8AC3E}">
        <p14:creationId xmlns:p14="http://schemas.microsoft.com/office/powerpoint/2010/main" val="139319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1"/>
          <p:cNvSpPr txBox="1">
            <a:spLocks noChangeArrowheads="1"/>
          </p:cNvSpPr>
          <p:nvPr/>
        </p:nvSpPr>
        <p:spPr bwMode="auto">
          <a:xfrm>
            <a:off x="381000" y="1295400"/>
            <a:ext cx="8610600" cy="5262979"/>
          </a:xfrm>
          <a:prstGeom prst="rect">
            <a:avLst/>
          </a:prstGeom>
          <a:noFill/>
          <a:ln w="9525">
            <a:noFill/>
            <a:miter lim="800000"/>
            <a:headEnd/>
            <a:tailEnd/>
          </a:ln>
        </p:spPr>
        <p:txBody>
          <a:bodyPr wrap="square">
            <a:spAutoFit/>
          </a:bodyPr>
          <a:lstStyle/>
          <a:p>
            <a:pPr marL="342900" indent="-342900">
              <a:lnSpc>
                <a:spcPct val="120000"/>
              </a:lnSpc>
              <a:buFont typeface="Wingdings" pitchFamily="2" charset="2"/>
              <a:buChar char="Ø"/>
            </a:pPr>
            <a:r>
              <a:rPr lang="en-US" sz="2400">
                <a:solidFill>
                  <a:srgbClr val="0C0C60"/>
                </a:solidFill>
                <a:latin typeface="Constantia" pitchFamily="18" charset="0"/>
                <a:cs typeface="Times New Roman" pitchFamily="18" charset="0"/>
              </a:rPr>
              <a:t>Các nhà sản xuất không sản xuất điện trở với mọi giá trị mà theo các giá trị chuẩn được EIA khuyến nghị, gọi là tiêu chuẩn E với các họ chính là:</a:t>
            </a:r>
          </a:p>
          <a:p>
            <a:pPr marL="800100" lvl="1" indent="-342900">
              <a:lnSpc>
                <a:spcPct val="120000"/>
              </a:lnSpc>
              <a:buFont typeface="Arial" pitchFamily="34" charset="0"/>
              <a:buChar char="•"/>
            </a:pPr>
            <a:r>
              <a:rPr lang="en-US" sz="2000">
                <a:solidFill>
                  <a:srgbClr val="CC3300"/>
                </a:solidFill>
                <a:latin typeface="Constantia" pitchFamily="18" charset="0"/>
                <a:cs typeface="Times New Roman" pitchFamily="18" charset="0"/>
              </a:rPr>
              <a:t>E6 – sai số 20%	</a:t>
            </a:r>
            <a:r>
              <a:rPr lang="en-US" sz="2000">
                <a:solidFill>
                  <a:srgbClr val="009900"/>
                </a:solidFill>
                <a:latin typeface="Constantia" pitchFamily="18" charset="0"/>
                <a:cs typeface="Times New Roman" pitchFamily="18" charset="0"/>
              </a:rPr>
              <a:t>100, 150, 220, 330, 470, </a:t>
            </a:r>
            <a:r>
              <a:rPr lang="en-US" sz="2000" smtClean="0">
                <a:solidFill>
                  <a:srgbClr val="009900"/>
                </a:solidFill>
                <a:latin typeface="Constantia" pitchFamily="18" charset="0"/>
                <a:cs typeface="Times New Roman" pitchFamily="18" charset="0"/>
              </a:rPr>
              <a:t>680</a:t>
            </a:r>
          </a:p>
          <a:p>
            <a:pPr marL="800100" lvl="1" indent="-342900">
              <a:lnSpc>
                <a:spcPct val="120000"/>
              </a:lnSpc>
              <a:buFont typeface="Arial" pitchFamily="34" charset="0"/>
              <a:buChar char="•"/>
            </a:pPr>
            <a:r>
              <a:rPr lang="en-US" sz="2000" smtClean="0">
                <a:solidFill>
                  <a:srgbClr val="CC3300"/>
                </a:solidFill>
                <a:latin typeface="Constantia" pitchFamily="18" charset="0"/>
                <a:cs typeface="Times New Roman" pitchFamily="18" charset="0"/>
              </a:rPr>
              <a:t>E12 </a:t>
            </a:r>
            <a:r>
              <a:rPr lang="en-US" sz="2000">
                <a:solidFill>
                  <a:srgbClr val="CC3300"/>
                </a:solidFill>
                <a:latin typeface="Constantia" pitchFamily="18" charset="0"/>
                <a:cs typeface="Times New Roman" pitchFamily="18" charset="0"/>
              </a:rPr>
              <a:t>– sai số 10%	</a:t>
            </a:r>
            <a:r>
              <a:rPr lang="en-US" sz="2000">
                <a:solidFill>
                  <a:srgbClr val="009900"/>
                </a:solidFill>
                <a:latin typeface="Constantia" pitchFamily="18" charset="0"/>
                <a:cs typeface="Times New Roman" pitchFamily="18" charset="0"/>
              </a:rPr>
              <a:t>100, 120, 150, 180, 220, 270, 330, 390, 470, 560, 680, </a:t>
            </a:r>
            <a:r>
              <a:rPr lang="en-US" sz="2000" smtClean="0">
                <a:solidFill>
                  <a:srgbClr val="009900"/>
                </a:solidFill>
                <a:latin typeface="Constantia" pitchFamily="18" charset="0"/>
                <a:cs typeface="Times New Roman" pitchFamily="18" charset="0"/>
              </a:rPr>
              <a:t>820</a:t>
            </a:r>
          </a:p>
          <a:p>
            <a:pPr marL="800100" lvl="1" indent="-342900">
              <a:lnSpc>
                <a:spcPct val="120000"/>
              </a:lnSpc>
              <a:buFont typeface="Arial" pitchFamily="34" charset="0"/>
              <a:buChar char="•"/>
            </a:pPr>
            <a:r>
              <a:rPr lang="en-US" sz="2000" smtClean="0">
                <a:solidFill>
                  <a:srgbClr val="CC3300"/>
                </a:solidFill>
                <a:latin typeface="Constantia" pitchFamily="18" charset="0"/>
                <a:cs typeface="Times New Roman" pitchFamily="18" charset="0"/>
              </a:rPr>
              <a:t>E24 </a:t>
            </a:r>
            <a:r>
              <a:rPr lang="en-US" sz="2000">
                <a:solidFill>
                  <a:srgbClr val="CC3300"/>
                </a:solidFill>
                <a:latin typeface="Constantia" pitchFamily="18" charset="0"/>
                <a:cs typeface="Times New Roman" pitchFamily="18" charset="0"/>
              </a:rPr>
              <a:t>– sai số 5%	</a:t>
            </a:r>
            <a:r>
              <a:rPr lang="en-US" sz="2000">
                <a:solidFill>
                  <a:srgbClr val="009900"/>
                </a:solidFill>
                <a:latin typeface="Constantia" pitchFamily="18" charset="0"/>
                <a:cs typeface="Times New Roman" pitchFamily="18" charset="0"/>
              </a:rPr>
              <a:t>100, 110, 120,  130, 150, 160, 180, 200, 220, 240, 270,  </a:t>
            </a:r>
            <a:r>
              <a:rPr lang="en-US" sz="2000" smtClean="0">
                <a:solidFill>
                  <a:srgbClr val="009900"/>
                </a:solidFill>
                <a:latin typeface="Constantia" pitchFamily="18" charset="0"/>
                <a:cs typeface="Times New Roman" pitchFamily="18" charset="0"/>
              </a:rPr>
              <a:t>300, 330</a:t>
            </a:r>
            <a:r>
              <a:rPr lang="en-US" sz="2000">
                <a:solidFill>
                  <a:srgbClr val="009900"/>
                </a:solidFill>
                <a:latin typeface="Constantia" pitchFamily="18" charset="0"/>
                <a:cs typeface="Times New Roman" pitchFamily="18" charset="0"/>
              </a:rPr>
              <a:t>, 360, 390, 430, 470, 510, 560, 620, 680, 750, 820, </a:t>
            </a:r>
            <a:r>
              <a:rPr lang="en-US" sz="2000" smtClean="0">
                <a:solidFill>
                  <a:srgbClr val="009900"/>
                </a:solidFill>
                <a:latin typeface="Constantia" pitchFamily="18" charset="0"/>
                <a:cs typeface="Times New Roman" pitchFamily="18" charset="0"/>
              </a:rPr>
              <a:t>910</a:t>
            </a:r>
          </a:p>
          <a:p>
            <a:pPr marL="800100" lvl="1" indent="-342900">
              <a:lnSpc>
                <a:spcPct val="120000"/>
              </a:lnSpc>
              <a:buFont typeface="Arial" pitchFamily="34" charset="0"/>
              <a:buChar char="•"/>
            </a:pPr>
            <a:r>
              <a:rPr lang="en-US" sz="2000" smtClean="0">
                <a:solidFill>
                  <a:srgbClr val="CC3300"/>
                </a:solidFill>
                <a:latin typeface="Constantia" pitchFamily="18" charset="0"/>
                <a:cs typeface="Times New Roman" pitchFamily="18" charset="0"/>
              </a:rPr>
              <a:t>E48 </a:t>
            </a:r>
            <a:r>
              <a:rPr lang="en-US" sz="2000">
                <a:solidFill>
                  <a:srgbClr val="CC3300"/>
                </a:solidFill>
                <a:latin typeface="Constantia" pitchFamily="18" charset="0"/>
                <a:cs typeface="Times New Roman" pitchFamily="18" charset="0"/>
              </a:rPr>
              <a:t>– sai số 2%	</a:t>
            </a:r>
            <a:endParaRPr lang="en-US" sz="2000" smtClean="0">
              <a:solidFill>
                <a:srgbClr val="CC3300"/>
              </a:solidFill>
              <a:latin typeface="Constantia" pitchFamily="18" charset="0"/>
              <a:cs typeface="Times New Roman" pitchFamily="18" charset="0"/>
            </a:endParaRPr>
          </a:p>
          <a:p>
            <a:pPr marL="800100" lvl="1" indent="-342900">
              <a:lnSpc>
                <a:spcPct val="120000"/>
              </a:lnSpc>
              <a:buFont typeface="Arial" pitchFamily="34" charset="0"/>
              <a:buChar char="•"/>
            </a:pPr>
            <a:r>
              <a:rPr lang="en-US" sz="2000" smtClean="0">
                <a:solidFill>
                  <a:srgbClr val="CC3300"/>
                </a:solidFill>
                <a:latin typeface="Constantia" pitchFamily="18" charset="0"/>
                <a:cs typeface="Times New Roman" pitchFamily="18" charset="0"/>
              </a:rPr>
              <a:t>E96 </a:t>
            </a:r>
            <a:r>
              <a:rPr lang="en-US" sz="2000">
                <a:solidFill>
                  <a:srgbClr val="CC3300"/>
                </a:solidFill>
                <a:latin typeface="Constantia" pitchFamily="18" charset="0"/>
                <a:cs typeface="Times New Roman" pitchFamily="18" charset="0"/>
              </a:rPr>
              <a:t>– sai số </a:t>
            </a:r>
            <a:r>
              <a:rPr lang="en-US" sz="2000" smtClean="0">
                <a:solidFill>
                  <a:srgbClr val="CC3300"/>
                </a:solidFill>
                <a:latin typeface="Constantia" pitchFamily="18" charset="0"/>
                <a:cs typeface="Times New Roman" pitchFamily="18" charset="0"/>
              </a:rPr>
              <a:t>1%</a:t>
            </a:r>
          </a:p>
          <a:p>
            <a:pPr marL="800100" lvl="1" indent="-342900">
              <a:lnSpc>
                <a:spcPct val="120000"/>
              </a:lnSpc>
              <a:buFont typeface="Arial" pitchFamily="34" charset="0"/>
              <a:buChar char="•"/>
            </a:pPr>
            <a:r>
              <a:rPr lang="en-US" sz="2000" smtClean="0">
                <a:solidFill>
                  <a:srgbClr val="CC3300"/>
                </a:solidFill>
                <a:latin typeface="Constantia" pitchFamily="18" charset="0"/>
                <a:cs typeface="Times New Roman" pitchFamily="18" charset="0"/>
              </a:rPr>
              <a:t>E128 </a:t>
            </a:r>
            <a:r>
              <a:rPr lang="en-US" sz="2000">
                <a:solidFill>
                  <a:srgbClr val="CC3300"/>
                </a:solidFill>
                <a:latin typeface="Constantia" pitchFamily="18" charset="0"/>
                <a:cs typeface="Times New Roman" pitchFamily="18" charset="0"/>
              </a:rPr>
              <a:t>– sai số 0,25%; 0,5%; 0,1% và nhỏ hơn </a:t>
            </a:r>
            <a:r>
              <a:rPr lang="en-US" sz="2000" smtClean="0">
                <a:solidFill>
                  <a:srgbClr val="CC3300"/>
                </a:solidFill>
                <a:latin typeface="Constantia" pitchFamily="18" charset="0"/>
                <a:cs typeface="Times New Roman" pitchFamily="18" charset="0"/>
              </a:rPr>
              <a:t>nữa</a:t>
            </a:r>
          </a:p>
          <a:p>
            <a:pPr lvl="1">
              <a:lnSpc>
                <a:spcPct val="120000"/>
              </a:lnSpc>
            </a:pPr>
            <a:r>
              <a:rPr lang="en-US" sz="2400" smtClean="0">
                <a:solidFill>
                  <a:schemeClr val="accent2">
                    <a:lumMod val="50000"/>
                  </a:schemeClr>
                </a:solidFill>
                <a:latin typeface="Constantia" pitchFamily="18" charset="0"/>
                <a:cs typeface="Times New Roman" pitchFamily="18" charset="0"/>
              </a:rPr>
              <a:t>Để có giá trị mong muốn người ta mắc điện trở theo kiểu nối tiếp, song song hoặc kết hợp</a:t>
            </a:r>
            <a:endParaRPr lang="en-US" sz="2400">
              <a:solidFill>
                <a:schemeClr val="accent2">
                  <a:lumMod val="50000"/>
                </a:schemeClr>
              </a:solidFill>
              <a:latin typeface="Constantia" pitchFamily="18" charset="0"/>
              <a:cs typeface="Times New Roman" pitchFamily="18" charset="0"/>
            </a:endParaRPr>
          </a:p>
        </p:txBody>
      </p:sp>
      <p:sp>
        <p:nvSpPr>
          <p:cNvPr id="8" name="Espace réservé du numéro de diapositive 5"/>
          <p:cNvSpPr>
            <a:spLocks noGrp="1"/>
          </p:cNvSpPr>
          <p:nvPr>
            <p:ph type="sldNum" sz="quarter" idx="12"/>
          </p:nvPr>
        </p:nvSpPr>
        <p:spPr/>
        <p:txBody>
          <a:bodyPr/>
          <a:lstStyle/>
          <a:p>
            <a:pPr>
              <a:defRPr/>
            </a:pPr>
            <a:fld id="{8685F6AB-0F7B-49C8-ACD9-A80401FDD5FB}" type="slidenum">
              <a:rPr lang="fr-CA"/>
              <a:pPr>
                <a:defRPr/>
              </a:pPr>
              <a:t>5</a:t>
            </a:fld>
            <a:endParaRPr lang="fr-CA"/>
          </a:p>
        </p:txBody>
      </p:sp>
      <p:sp>
        <p:nvSpPr>
          <p:cNvPr id="14340" name="Titre 3"/>
          <p:cNvSpPr>
            <a:spLocks noGrp="1"/>
          </p:cNvSpPr>
          <p:nvPr>
            <p:ph type="title"/>
          </p:nvPr>
        </p:nvSpPr>
        <p:spPr>
          <a:xfrm>
            <a:off x="527538" y="457200"/>
            <a:ext cx="8229600" cy="880872"/>
          </a:xfrm>
        </p:spPr>
        <p:txBody>
          <a:bodyPr>
            <a:normAutofit/>
          </a:bodyPr>
          <a:lstStyle/>
          <a:p>
            <a:r>
              <a:rPr lang="fr-CA" b="1">
                <a:solidFill>
                  <a:srgbClr val="FFC000"/>
                </a:solidFill>
              </a:rPr>
              <a:t>Điện trở (Resistor)</a:t>
            </a:r>
            <a:endParaRPr lang="fr-CA" b="1" smtClean="0">
              <a:solidFill>
                <a:srgbClr val="FFC000"/>
              </a:solidFill>
              <a:latin typeface="Times New Roman" pitchFamily="18" charset="0"/>
            </a:endParaRPr>
          </a:p>
        </p:txBody>
      </p:sp>
      <p:sp>
        <p:nvSpPr>
          <p:cNvPr id="14341"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Tree>
    <p:extLst>
      <p:ext uri="{BB962C8B-B14F-4D97-AF65-F5344CB8AC3E}">
        <p14:creationId xmlns:p14="http://schemas.microsoft.com/office/powerpoint/2010/main" val="235939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b="1" dirty="0" smtClean="0">
                <a:solidFill>
                  <a:srgbClr val="C00000"/>
                </a:solidFill>
                <a:latin typeface="Constantia" pitchFamily="18" charset="0"/>
              </a:rPr>
              <a:t>Diode </a:t>
            </a:r>
            <a:r>
              <a:rPr lang="en-US" b="1" dirty="0" err="1" smtClean="0">
                <a:solidFill>
                  <a:srgbClr val="C00000"/>
                </a:solidFill>
                <a:latin typeface="Constantia" pitchFamily="18" charset="0"/>
              </a:rPr>
              <a:t>biến</a:t>
            </a:r>
            <a:r>
              <a:rPr lang="en-US" b="1" dirty="0" smtClean="0">
                <a:solidFill>
                  <a:srgbClr val="C00000"/>
                </a:solidFill>
                <a:latin typeface="Constantia" pitchFamily="18" charset="0"/>
              </a:rPr>
              <a:t> dung (</a:t>
            </a:r>
            <a:r>
              <a:rPr lang="en-US" b="1" dirty="0" err="1" smtClean="0">
                <a:solidFill>
                  <a:srgbClr val="C00000"/>
                </a:solidFill>
                <a:latin typeface="Constantia" pitchFamily="18" charset="0"/>
              </a:rPr>
              <a:t>Varicap</a:t>
            </a:r>
            <a:r>
              <a:rPr lang="en-US" b="1" dirty="0" smtClean="0">
                <a:solidFill>
                  <a:srgbClr val="C00000"/>
                </a:solidFill>
                <a:latin typeface="Constantia" pitchFamily="18" charset="0"/>
              </a:rPr>
              <a:t>)</a:t>
            </a:r>
          </a:p>
        </p:txBody>
      </p:sp>
      <p:sp>
        <p:nvSpPr>
          <p:cNvPr id="3077"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18C50C8-85B6-42E4-ABFB-F992C919EAC9}" type="slidenum">
              <a:rPr lang="en-US" smtClean="0"/>
              <a:pPr eaLnBrk="1" hangingPunct="1"/>
              <a:t>50</a:t>
            </a:fld>
            <a:endParaRPr lang="en-US" smtClean="0"/>
          </a:p>
        </p:txBody>
      </p:sp>
      <mc:AlternateContent xmlns:mc="http://schemas.openxmlformats.org/markup-compatibility/2006" xmlns:a14="http://schemas.microsoft.com/office/drawing/2010/main">
        <mc:Choice Requires="a14">
          <p:sp>
            <p:nvSpPr>
              <p:cNvPr id="3078" name="TextBox 5"/>
              <p:cNvSpPr txBox="1">
                <a:spLocks noChangeArrowheads="1"/>
              </p:cNvSpPr>
              <p:nvPr/>
            </p:nvSpPr>
            <p:spPr bwMode="auto">
              <a:xfrm>
                <a:off x="381000" y="1600200"/>
                <a:ext cx="8458200" cy="3111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buClr>
                    <a:srgbClr val="C00000"/>
                  </a:buClr>
                  <a:buFont typeface="Wingdings" pitchFamily="2" charset="2"/>
                  <a:buChar char="Ø"/>
                </a:pPr>
                <a:r>
                  <a:rPr lang="en-US" sz="2400" smtClean="0"/>
                  <a:t> </a:t>
                </a:r>
                <a:r>
                  <a:rPr lang="en-US" sz="2400" smtClean="0">
                    <a:latin typeface="Constantia" pitchFamily="18" charset="0"/>
                  </a:rPr>
                  <a:t>Tiếp giáp P_N khi được phân cực ngược, được coi tương đương như 1 tụ điện</a:t>
                </a:r>
              </a:p>
              <a:p>
                <a:pPr marL="342900" indent="-342900" eaLnBrk="1" hangingPunct="1">
                  <a:buClr>
                    <a:srgbClr val="C00000"/>
                  </a:buClr>
                  <a:buFont typeface="Wingdings" pitchFamily="2" charset="2"/>
                  <a:buChar char="Ø"/>
                </a:pPr>
                <a:r>
                  <a:rPr lang="en-US" sz="2400">
                    <a:latin typeface="Constantia" pitchFamily="18" charset="0"/>
                  </a:rPr>
                  <a:t> </a:t>
                </a:r>
                <a:r>
                  <a:rPr lang="en-US" sz="2400" smtClean="0">
                    <a:latin typeface="Constantia" pitchFamily="18" charset="0"/>
                  </a:rPr>
                  <a:t>Độ rộng của miền điện tích không gian phụ thuộc vào điện áp phân cực ngược </a:t>
                </a:r>
                <a14:m>
                  <m:oMath xmlns:m="http://schemas.openxmlformats.org/officeDocument/2006/math">
                    <m:r>
                      <a:rPr lang="en-US" sz="2400" i="1" smtClean="0">
                        <a:latin typeface="Cambria Math"/>
                        <a:ea typeface="Cambria Math"/>
                      </a:rPr>
                      <m:t>→</m:t>
                    </m:r>
                  </m:oMath>
                </a14:m>
                <a:r>
                  <a:rPr lang="en-US" sz="2400" smtClean="0"/>
                  <a:t> </a:t>
                </a:r>
                <a:r>
                  <a:rPr lang="en-US" sz="2400" smtClean="0">
                    <a:latin typeface="Constantia" pitchFamily="18" charset="0"/>
                  </a:rPr>
                  <a:t>điện dung của miền điện tích không gian cũng thay đổi (</a:t>
                </a:r>
                <a14:m>
                  <m:oMath xmlns:m="http://schemas.openxmlformats.org/officeDocument/2006/math">
                    <m:r>
                      <a:rPr lang="en-US" sz="2400" i="1">
                        <a:latin typeface="Cambria Math"/>
                      </a:rPr>
                      <m:t>𝐶</m:t>
                    </m:r>
                    <m:r>
                      <a:rPr lang="en-US" sz="2400" i="1">
                        <a:latin typeface="Cambria Math"/>
                      </a:rPr>
                      <m:t>=</m:t>
                    </m:r>
                    <m:r>
                      <a:rPr lang="en-US" sz="2400" i="1">
                        <a:latin typeface="Cambria Math"/>
                        <a:ea typeface="Cambria Math"/>
                      </a:rPr>
                      <m:t>𝜀</m:t>
                    </m:r>
                    <m:f>
                      <m:fPr>
                        <m:ctrlPr>
                          <a:rPr lang="en-US" sz="2400" i="1">
                            <a:latin typeface="Cambria Math"/>
                            <a:ea typeface="Cambria Math"/>
                          </a:rPr>
                        </m:ctrlPr>
                      </m:fPr>
                      <m:num>
                        <m:r>
                          <a:rPr lang="en-US" sz="2400" i="1">
                            <a:latin typeface="Cambria Math"/>
                            <a:ea typeface="Cambria Math"/>
                          </a:rPr>
                          <m:t>𝑆</m:t>
                        </m:r>
                      </m:num>
                      <m:den>
                        <m:r>
                          <a:rPr lang="en-US" sz="2400" i="1">
                            <a:latin typeface="Cambria Math"/>
                            <a:ea typeface="Cambria Math"/>
                          </a:rPr>
                          <m:t>𝑑</m:t>
                        </m:r>
                      </m:den>
                    </m:f>
                  </m:oMath>
                </a14:m>
                <a:r>
                  <a:rPr lang="en-US" sz="2400" smtClean="0">
                    <a:latin typeface="Constantia" pitchFamily="18" charset="0"/>
                  </a:rPr>
                  <a:t>)</a:t>
                </a:r>
              </a:p>
              <a:p>
                <a:pPr marL="342900" indent="-342900" eaLnBrk="1" hangingPunct="1">
                  <a:buClr>
                    <a:srgbClr val="C00000"/>
                  </a:buClr>
                  <a:buFont typeface="Wingdings" pitchFamily="2" charset="2"/>
                  <a:buChar char="Ø"/>
                </a:pPr>
                <a:r>
                  <a:rPr lang="en-US" sz="2400">
                    <a:latin typeface="Constantia" pitchFamily="18" charset="0"/>
                  </a:rPr>
                  <a:t> </a:t>
                </a:r>
                <a:r>
                  <a:rPr lang="en-US" sz="2400" smtClean="0">
                    <a:latin typeface="Constantia" pitchFamily="18" charset="0"/>
                  </a:rPr>
                  <a:t>Giá trị điện dung C thường rất nhỏ (</a:t>
                </a:r>
                <a14:m>
                  <m:oMath xmlns:m="http://schemas.openxmlformats.org/officeDocument/2006/math">
                    <m:r>
                      <a:rPr lang="en-US" sz="2400" b="0" i="1" smtClean="0">
                        <a:latin typeface="Cambria Math"/>
                      </a:rPr>
                      <m:t>2</m:t>
                    </m:r>
                    <m:r>
                      <a:rPr lang="en-US" sz="2400" b="0" i="1" smtClean="0">
                        <a:latin typeface="Cambria Math"/>
                      </a:rPr>
                      <m:t>𝑝𝐹</m:t>
                    </m:r>
                    <m:r>
                      <a:rPr lang="en-US" sz="2400" b="0" i="1" smtClean="0">
                        <a:latin typeface="Cambria Math"/>
                        <a:ea typeface="Cambria Math"/>
                      </a:rPr>
                      <m:t>÷100</m:t>
                    </m:r>
                    <m:r>
                      <a:rPr lang="en-US" sz="2400" b="0" i="1" smtClean="0">
                        <a:latin typeface="Cambria Math"/>
                        <a:ea typeface="Cambria Math"/>
                      </a:rPr>
                      <m:t>𝑝𝐹</m:t>
                    </m:r>
                  </m:oMath>
                </a14:m>
                <a:r>
                  <a:rPr lang="en-US" sz="2400" smtClean="0">
                    <a:latin typeface="Constantia" pitchFamily="18" charset="0"/>
                  </a:rPr>
                  <a:t>)</a:t>
                </a:r>
                <a:endParaRPr lang="en-US" sz="2400" smtClean="0"/>
              </a:p>
              <a:p>
                <a:pPr eaLnBrk="1" hangingPunct="1"/>
                <a:endParaRPr lang="en-US" sz="2400">
                  <a:latin typeface="Constantia" pitchFamily="18" charset="0"/>
                  <a:cs typeface="Consolas" pitchFamily="49" charset="0"/>
                </a:endParaRPr>
              </a:p>
              <a:p>
                <a:pPr eaLnBrk="1" hangingPunct="1"/>
                <a:endParaRPr lang="en-US"/>
              </a:p>
            </p:txBody>
          </p:sp>
        </mc:Choice>
        <mc:Fallback xmlns="">
          <p:sp>
            <p:nvSpPr>
              <p:cNvPr id="3078" name="TextBox 5"/>
              <p:cNvSpPr txBox="1">
                <a:spLocks noRot="1" noChangeAspect="1" noMove="1" noResize="1" noEditPoints="1" noAdjustHandles="1" noChangeArrowheads="1" noChangeShapeType="1" noTextEdit="1"/>
              </p:cNvSpPr>
              <p:nvPr/>
            </p:nvSpPr>
            <p:spPr bwMode="auto">
              <a:xfrm>
                <a:off x="381000" y="1600200"/>
                <a:ext cx="8458200" cy="3111942"/>
              </a:xfrm>
              <a:prstGeom prst="rect">
                <a:avLst/>
              </a:prstGeom>
              <a:blipFill rotWithShape="1">
                <a:blip r:embed="rId3"/>
                <a:stretch>
                  <a:fillRect l="-1154" t="-1765" b="-21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3" name="Group 23"/>
          <p:cNvGrpSpPr>
            <a:grpSpLocks/>
          </p:cNvGrpSpPr>
          <p:nvPr/>
        </p:nvGrpSpPr>
        <p:grpSpPr bwMode="auto">
          <a:xfrm>
            <a:off x="2590800" y="4419600"/>
            <a:ext cx="3441700" cy="2005012"/>
            <a:chOff x="4581" y="2138"/>
            <a:chExt cx="3600" cy="1442"/>
          </a:xfrm>
        </p:grpSpPr>
        <p:graphicFrame>
          <p:nvGraphicFramePr>
            <p:cNvPr id="5" name="Object 4"/>
            <p:cNvGraphicFramePr>
              <a:graphicFrameLocks noChangeAspect="1"/>
            </p:cNvGraphicFramePr>
            <p:nvPr/>
          </p:nvGraphicFramePr>
          <p:xfrm>
            <a:off x="4581" y="2678"/>
            <a:ext cx="1350" cy="555"/>
          </p:xfrm>
          <a:graphic>
            <a:graphicData uri="http://schemas.openxmlformats.org/presentationml/2006/ole">
              <mc:AlternateContent xmlns:mc="http://schemas.openxmlformats.org/markup-compatibility/2006">
                <mc:Choice xmlns:v="urn:schemas-microsoft-com:vml" Requires="v">
                  <p:oleObj spid="_x0000_s18475" name="Bitmap Image" r:id="rId4" imgW="857143" imgH="352474" progId="Paint.Picture">
                    <p:embed/>
                  </p:oleObj>
                </mc:Choice>
                <mc:Fallback>
                  <p:oleObj name="Bitmap Image" r:id="rId4" imgW="857143" imgH="352474" progId="Paint.Picture">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 y="2678"/>
                          <a:ext cx="1350"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457"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 y="2138"/>
              <a:ext cx="2040"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80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a:grpSpLocks/>
          </p:cNvGrpSpPr>
          <p:nvPr/>
        </p:nvGrpSpPr>
        <p:grpSpPr bwMode="auto">
          <a:xfrm>
            <a:off x="3986213" y="4135438"/>
            <a:ext cx="609600" cy="609600"/>
            <a:chOff x="2304" y="1008"/>
            <a:chExt cx="240" cy="240"/>
          </a:xfrm>
        </p:grpSpPr>
        <p:sp>
          <p:nvSpPr>
            <p:cNvPr id="45239" name="Oval 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240" name="Group 4"/>
            <p:cNvGrpSpPr>
              <a:grpSpLocks/>
            </p:cNvGrpSpPr>
            <p:nvPr/>
          </p:nvGrpSpPr>
          <p:grpSpPr bwMode="auto">
            <a:xfrm>
              <a:off x="2352" y="1056"/>
              <a:ext cx="144" cy="144"/>
              <a:chOff x="2352" y="480"/>
              <a:chExt cx="144" cy="144"/>
            </a:xfrm>
          </p:grpSpPr>
          <p:sp>
            <p:nvSpPr>
              <p:cNvPr id="45241" name="Rectangle 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242" name="Rectangle 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45059" name="Rectangle 7"/>
          <p:cNvSpPr>
            <a:spLocks noChangeArrowheads="1"/>
          </p:cNvSpPr>
          <p:nvPr/>
        </p:nvSpPr>
        <p:spPr bwMode="auto">
          <a:xfrm>
            <a:off x="2481263" y="3429000"/>
            <a:ext cx="4452937" cy="1905000"/>
          </a:xfrm>
          <a:prstGeom prst="rect">
            <a:avLst/>
          </a:prstGeom>
          <a:gradFill rotWithShape="0">
            <a:gsLst>
              <a:gs pos="0">
                <a:srgbClr val="595959"/>
              </a:gs>
              <a:gs pos="50000">
                <a:srgbClr val="C0C0C0"/>
              </a:gs>
              <a:gs pos="100000">
                <a:srgbClr val="5959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nvGrpSpPr>
          <p:cNvPr id="45060" name="Group 8"/>
          <p:cNvGrpSpPr>
            <a:grpSpLocks/>
          </p:cNvGrpSpPr>
          <p:nvPr/>
        </p:nvGrpSpPr>
        <p:grpSpPr bwMode="auto">
          <a:xfrm>
            <a:off x="6089650" y="4152900"/>
            <a:ext cx="585788" cy="609600"/>
            <a:chOff x="1824" y="864"/>
            <a:chExt cx="240" cy="240"/>
          </a:xfrm>
        </p:grpSpPr>
        <p:sp>
          <p:nvSpPr>
            <p:cNvPr id="45237" name="Oval 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38" name="Rectangle 1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1" name="Group 11"/>
          <p:cNvGrpSpPr>
            <a:grpSpLocks/>
          </p:cNvGrpSpPr>
          <p:nvPr/>
        </p:nvGrpSpPr>
        <p:grpSpPr bwMode="auto">
          <a:xfrm>
            <a:off x="5534025" y="3421063"/>
            <a:ext cx="585788" cy="609600"/>
            <a:chOff x="1824" y="864"/>
            <a:chExt cx="240" cy="240"/>
          </a:xfrm>
        </p:grpSpPr>
        <p:sp>
          <p:nvSpPr>
            <p:cNvPr id="45235" name="Oval 12"/>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36" name="Rectangle 13"/>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2" name="Group 14"/>
          <p:cNvGrpSpPr>
            <a:grpSpLocks/>
          </p:cNvGrpSpPr>
          <p:nvPr/>
        </p:nvGrpSpPr>
        <p:grpSpPr bwMode="auto">
          <a:xfrm>
            <a:off x="5780088" y="4624388"/>
            <a:ext cx="585787" cy="609600"/>
            <a:chOff x="1824" y="864"/>
            <a:chExt cx="240" cy="240"/>
          </a:xfrm>
        </p:grpSpPr>
        <p:sp>
          <p:nvSpPr>
            <p:cNvPr id="45233" name="Oval 15"/>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34" name="Rectangle 16"/>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3" name="Group 17"/>
          <p:cNvGrpSpPr>
            <a:grpSpLocks/>
          </p:cNvGrpSpPr>
          <p:nvPr/>
        </p:nvGrpSpPr>
        <p:grpSpPr bwMode="auto">
          <a:xfrm>
            <a:off x="5534025" y="3954463"/>
            <a:ext cx="585788" cy="609600"/>
            <a:chOff x="1824" y="864"/>
            <a:chExt cx="240" cy="240"/>
          </a:xfrm>
        </p:grpSpPr>
        <p:sp>
          <p:nvSpPr>
            <p:cNvPr id="45231" name="Oval 1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32" name="Rectangle 1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4" name="Group 20"/>
          <p:cNvGrpSpPr>
            <a:grpSpLocks/>
          </p:cNvGrpSpPr>
          <p:nvPr/>
        </p:nvGrpSpPr>
        <p:grpSpPr bwMode="auto">
          <a:xfrm>
            <a:off x="4941888" y="3589338"/>
            <a:ext cx="585787" cy="609600"/>
            <a:chOff x="1824" y="864"/>
            <a:chExt cx="240" cy="240"/>
          </a:xfrm>
        </p:grpSpPr>
        <p:sp>
          <p:nvSpPr>
            <p:cNvPr id="45229" name="Oval 2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30" name="Rectangle 2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5" name="Group 23"/>
          <p:cNvGrpSpPr>
            <a:grpSpLocks/>
          </p:cNvGrpSpPr>
          <p:nvPr/>
        </p:nvGrpSpPr>
        <p:grpSpPr bwMode="auto">
          <a:xfrm>
            <a:off x="4941888" y="4640263"/>
            <a:ext cx="585787" cy="609600"/>
            <a:chOff x="1824" y="864"/>
            <a:chExt cx="240" cy="240"/>
          </a:xfrm>
        </p:grpSpPr>
        <p:sp>
          <p:nvSpPr>
            <p:cNvPr id="45227" name="Oval 2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28" name="Rectangle 2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6" name="Group 26"/>
          <p:cNvGrpSpPr>
            <a:grpSpLocks/>
          </p:cNvGrpSpPr>
          <p:nvPr/>
        </p:nvGrpSpPr>
        <p:grpSpPr bwMode="auto">
          <a:xfrm>
            <a:off x="6219825" y="3497263"/>
            <a:ext cx="585788" cy="609600"/>
            <a:chOff x="1824" y="864"/>
            <a:chExt cx="240" cy="240"/>
          </a:xfrm>
        </p:grpSpPr>
        <p:sp>
          <p:nvSpPr>
            <p:cNvPr id="45225" name="Oval 27"/>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26" name="Rectangle 28"/>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67" name="Group 29"/>
          <p:cNvGrpSpPr>
            <a:grpSpLocks/>
          </p:cNvGrpSpPr>
          <p:nvPr/>
        </p:nvGrpSpPr>
        <p:grpSpPr bwMode="auto">
          <a:xfrm>
            <a:off x="6207125" y="4627563"/>
            <a:ext cx="585788" cy="609600"/>
            <a:chOff x="1824" y="864"/>
            <a:chExt cx="240" cy="240"/>
          </a:xfrm>
        </p:grpSpPr>
        <p:sp>
          <p:nvSpPr>
            <p:cNvPr id="45223" name="Oval 3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24" name="Rectangle 3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sp>
        <p:nvSpPr>
          <p:cNvPr id="45068" name="Rectangle 32"/>
          <p:cNvSpPr>
            <a:spLocks noChangeArrowheads="1"/>
          </p:cNvSpPr>
          <p:nvPr/>
        </p:nvSpPr>
        <p:spPr bwMode="auto">
          <a:xfrm>
            <a:off x="2446338" y="3421063"/>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069" name="Rectangle 33"/>
          <p:cNvSpPr>
            <a:spLocks noChangeArrowheads="1"/>
          </p:cNvSpPr>
          <p:nvPr/>
        </p:nvSpPr>
        <p:spPr bwMode="auto">
          <a:xfrm>
            <a:off x="4724400" y="3429000"/>
            <a:ext cx="2225675"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070" name="Line 34"/>
          <p:cNvSpPr>
            <a:spLocks noChangeShapeType="1"/>
          </p:cNvSpPr>
          <p:nvPr/>
        </p:nvSpPr>
        <p:spPr bwMode="auto">
          <a:xfrm>
            <a:off x="2428875" y="3422650"/>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71" name="Line 35"/>
          <p:cNvSpPr>
            <a:spLocks noChangeShapeType="1"/>
          </p:cNvSpPr>
          <p:nvPr/>
        </p:nvSpPr>
        <p:spPr bwMode="auto">
          <a:xfrm>
            <a:off x="6934200" y="3421063"/>
            <a:ext cx="0" cy="1905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5072" name="Group 36"/>
          <p:cNvGrpSpPr>
            <a:grpSpLocks/>
          </p:cNvGrpSpPr>
          <p:nvPr/>
        </p:nvGrpSpPr>
        <p:grpSpPr bwMode="auto">
          <a:xfrm>
            <a:off x="5322888" y="4441825"/>
            <a:ext cx="585787" cy="609600"/>
            <a:chOff x="1824" y="864"/>
            <a:chExt cx="240" cy="240"/>
          </a:xfrm>
        </p:grpSpPr>
        <p:sp>
          <p:nvSpPr>
            <p:cNvPr id="45221" name="Oval 37"/>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22" name="Rectangle 38"/>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73" name="Group 39"/>
          <p:cNvGrpSpPr>
            <a:grpSpLocks/>
          </p:cNvGrpSpPr>
          <p:nvPr/>
        </p:nvGrpSpPr>
        <p:grpSpPr bwMode="auto">
          <a:xfrm>
            <a:off x="4824413" y="4106863"/>
            <a:ext cx="585787" cy="609600"/>
            <a:chOff x="1824" y="864"/>
            <a:chExt cx="240" cy="240"/>
          </a:xfrm>
        </p:grpSpPr>
        <p:sp>
          <p:nvSpPr>
            <p:cNvPr id="45219" name="Oval 4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220" name="Rectangle 4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74" name="Group 42"/>
          <p:cNvGrpSpPr>
            <a:grpSpLocks/>
          </p:cNvGrpSpPr>
          <p:nvPr/>
        </p:nvGrpSpPr>
        <p:grpSpPr bwMode="auto">
          <a:xfrm>
            <a:off x="2870200" y="3665538"/>
            <a:ext cx="609600" cy="609600"/>
            <a:chOff x="2304" y="1008"/>
            <a:chExt cx="240" cy="240"/>
          </a:xfrm>
        </p:grpSpPr>
        <p:sp>
          <p:nvSpPr>
            <p:cNvPr id="45215" name="Oval 4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216" name="Group 44"/>
            <p:cNvGrpSpPr>
              <a:grpSpLocks/>
            </p:cNvGrpSpPr>
            <p:nvPr/>
          </p:nvGrpSpPr>
          <p:grpSpPr bwMode="auto">
            <a:xfrm>
              <a:off x="2352" y="1056"/>
              <a:ext cx="144" cy="144"/>
              <a:chOff x="2352" y="480"/>
              <a:chExt cx="144" cy="144"/>
            </a:xfrm>
          </p:grpSpPr>
          <p:sp>
            <p:nvSpPr>
              <p:cNvPr id="45217" name="Rectangle 4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218" name="Rectangle 4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75" name="Group 47"/>
          <p:cNvGrpSpPr>
            <a:grpSpLocks/>
          </p:cNvGrpSpPr>
          <p:nvPr/>
        </p:nvGrpSpPr>
        <p:grpSpPr bwMode="auto">
          <a:xfrm>
            <a:off x="2446338" y="3529013"/>
            <a:ext cx="609600" cy="609600"/>
            <a:chOff x="2304" y="1008"/>
            <a:chExt cx="240" cy="240"/>
          </a:xfrm>
        </p:grpSpPr>
        <p:sp>
          <p:nvSpPr>
            <p:cNvPr id="45211" name="Oval 48"/>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212" name="Group 49"/>
            <p:cNvGrpSpPr>
              <a:grpSpLocks/>
            </p:cNvGrpSpPr>
            <p:nvPr/>
          </p:nvGrpSpPr>
          <p:grpSpPr bwMode="auto">
            <a:xfrm>
              <a:off x="2352" y="1056"/>
              <a:ext cx="144" cy="144"/>
              <a:chOff x="2352" y="480"/>
              <a:chExt cx="144" cy="144"/>
            </a:xfrm>
          </p:grpSpPr>
          <p:sp>
            <p:nvSpPr>
              <p:cNvPr id="45213" name="Rectangle 50"/>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214" name="Rectangle 51"/>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76" name="Group 52"/>
          <p:cNvGrpSpPr>
            <a:grpSpLocks/>
          </p:cNvGrpSpPr>
          <p:nvPr/>
        </p:nvGrpSpPr>
        <p:grpSpPr bwMode="auto">
          <a:xfrm>
            <a:off x="3986213" y="3497263"/>
            <a:ext cx="609600" cy="609600"/>
            <a:chOff x="2304" y="1008"/>
            <a:chExt cx="240" cy="240"/>
          </a:xfrm>
        </p:grpSpPr>
        <p:sp>
          <p:nvSpPr>
            <p:cNvPr id="45207" name="Oval 5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208" name="Group 54"/>
            <p:cNvGrpSpPr>
              <a:grpSpLocks/>
            </p:cNvGrpSpPr>
            <p:nvPr/>
          </p:nvGrpSpPr>
          <p:grpSpPr bwMode="auto">
            <a:xfrm>
              <a:off x="2352" y="1056"/>
              <a:ext cx="144" cy="144"/>
              <a:chOff x="2352" y="480"/>
              <a:chExt cx="144" cy="144"/>
            </a:xfrm>
          </p:grpSpPr>
          <p:sp>
            <p:nvSpPr>
              <p:cNvPr id="45209" name="Rectangle 5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210" name="Rectangle 5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77" name="Group 57"/>
          <p:cNvGrpSpPr>
            <a:grpSpLocks/>
          </p:cNvGrpSpPr>
          <p:nvPr/>
        </p:nvGrpSpPr>
        <p:grpSpPr bwMode="auto">
          <a:xfrm>
            <a:off x="2446338" y="4624388"/>
            <a:ext cx="609600" cy="609600"/>
            <a:chOff x="2304" y="1008"/>
            <a:chExt cx="240" cy="240"/>
          </a:xfrm>
        </p:grpSpPr>
        <p:sp>
          <p:nvSpPr>
            <p:cNvPr id="45203" name="Oval 58"/>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204" name="Group 59"/>
            <p:cNvGrpSpPr>
              <a:grpSpLocks/>
            </p:cNvGrpSpPr>
            <p:nvPr/>
          </p:nvGrpSpPr>
          <p:grpSpPr bwMode="auto">
            <a:xfrm>
              <a:off x="2352" y="1056"/>
              <a:ext cx="144" cy="144"/>
              <a:chOff x="2352" y="480"/>
              <a:chExt cx="144" cy="144"/>
            </a:xfrm>
          </p:grpSpPr>
          <p:sp>
            <p:nvSpPr>
              <p:cNvPr id="45205" name="Rectangle 60"/>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206" name="Rectangle 61"/>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78" name="Group 62"/>
          <p:cNvGrpSpPr>
            <a:grpSpLocks/>
          </p:cNvGrpSpPr>
          <p:nvPr/>
        </p:nvGrpSpPr>
        <p:grpSpPr bwMode="auto">
          <a:xfrm>
            <a:off x="2747963" y="4229100"/>
            <a:ext cx="609600" cy="609600"/>
            <a:chOff x="2304" y="1008"/>
            <a:chExt cx="240" cy="240"/>
          </a:xfrm>
        </p:grpSpPr>
        <p:sp>
          <p:nvSpPr>
            <p:cNvPr id="45199" name="Oval 6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200" name="Group 64"/>
            <p:cNvGrpSpPr>
              <a:grpSpLocks/>
            </p:cNvGrpSpPr>
            <p:nvPr/>
          </p:nvGrpSpPr>
          <p:grpSpPr bwMode="auto">
            <a:xfrm>
              <a:off x="2352" y="1056"/>
              <a:ext cx="144" cy="144"/>
              <a:chOff x="2352" y="480"/>
              <a:chExt cx="144" cy="144"/>
            </a:xfrm>
          </p:grpSpPr>
          <p:sp>
            <p:nvSpPr>
              <p:cNvPr id="45201" name="Rectangle 6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202" name="Rectangle 6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24" name="Group 67"/>
          <p:cNvGrpSpPr>
            <a:grpSpLocks/>
          </p:cNvGrpSpPr>
          <p:nvPr/>
        </p:nvGrpSpPr>
        <p:grpSpPr bwMode="auto">
          <a:xfrm>
            <a:off x="3190875" y="4594225"/>
            <a:ext cx="609600" cy="609600"/>
            <a:chOff x="2304" y="1008"/>
            <a:chExt cx="240" cy="240"/>
          </a:xfrm>
        </p:grpSpPr>
        <p:sp>
          <p:nvSpPr>
            <p:cNvPr id="45195" name="Oval 68"/>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96" name="Group 69"/>
            <p:cNvGrpSpPr>
              <a:grpSpLocks/>
            </p:cNvGrpSpPr>
            <p:nvPr/>
          </p:nvGrpSpPr>
          <p:grpSpPr bwMode="auto">
            <a:xfrm>
              <a:off x="2352" y="1056"/>
              <a:ext cx="144" cy="144"/>
              <a:chOff x="2352" y="480"/>
              <a:chExt cx="144" cy="144"/>
            </a:xfrm>
          </p:grpSpPr>
          <p:sp>
            <p:nvSpPr>
              <p:cNvPr id="45197" name="Rectangle 70"/>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98" name="Rectangle 71"/>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0" name="Group 72"/>
          <p:cNvGrpSpPr>
            <a:grpSpLocks/>
          </p:cNvGrpSpPr>
          <p:nvPr/>
        </p:nvGrpSpPr>
        <p:grpSpPr bwMode="auto">
          <a:xfrm>
            <a:off x="3387725" y="3619500"/>
            <a:ext cx="609600" cy="609600"/>
            <a:chOff x="2304" y="1008"/>
            <a:chExt cx="240" cy="240"/>
          </a:xfrm>
        </p:grpSpPr>
        <p:sp>
          <p:nvSpPr>
            <p:cNvPr id="45191" name="Oval 7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92" name="Group 74"/>
            <p:cNvGrpSpPr>
              <a:grpSpLocks/>
            </p:cNvGrpSpPr>
            <p:nvPr/>
          </p:nvGrpSpPr>
          <p:grpSpPr bwMode="auto">
            <a:xfrm>
              <a:off x="2352" y="1056"/>
              <a:ext cx="144" cy="144"/>
              <a:chOff x="2352" y="480"/>
              <a:chExt cx="144" cy="144"/>
            </a:xfrm>
          </p:grpSpPr>
          <p:sp>
            <p:nvSpPr>
              <p:cNvPr id="45193" name="Rectangle 7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94" name="Rectangle 7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1" name="Group 77"/>
          <p:cNvGrpSpPr>
            <a:grpSpLocks/>
          </p:cNvGrpSpPr>
          <p:nvPr/>
        </p:nvGrpSpPr>
        <p:grpSpPr bwMode="auto">
          <a:xfrm>
            <a:off x="3986213" y="4622800"/>
            <a:ext cx="609600" cy="609600"/>
            <a:chOff x="2304" y="1008"/>
            <a:chExt cx="240" cy="240"/>
          </a:xfrm>
        </p:grpSpPr>
        <p:sp>
          <p:nvSpPr>
            <p:cNvPr id="45187" name="Oval 78"/>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88" name="Group 79"/>
            <p:cNvGrpSpPr>
              <a:grpSpLocks/>
            </p:cNvGrpSpPr>
            <p:nvPr/>
          </p:nvGrpSpPr>
          <p:grpSpPr bwMode="auto">
            <a:xfrm>
              <a:off x="2352" y="1056"/>
              <a:ext cx="144" cy="144"/>
              <a:chOff x="2352" y="480"/>
              <a:chExt cx="144" cy="144"/>
            </a:xfrm>
          </p:grpSpPr>
          <p:sp>
            <p:nvSpPr>
              <p:cNvPr id="45189" name="Rectangle 80"/>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90" name="Rectangle 81"/>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2" name="Group 82"/>
          <p:cNvGrpSpPr>
            <a:grpSpLocks/>
          </p:cNvGrpSpPr>
          <p:nvPr/>
        </p:nvGrpSpPr>
        <p:grpSpPr bwMode="auto">
          <a:xfrm>
            <a:off x="3435350" y="4276725"/>
            <a:ext cx="609600" cy="609600"/>
            <a:chOff x="2304" y="1008"/>
            <a:chExt cx="240" cy="240"/>
          </a:xfrm>
        </p:grpSpPr>
        <p:sp>
          <p:nvSpPr>
            <p:cNvPr id="45183" name="Oval 8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84" name="Group 84"/>
            <p:cNvGrpSpPr>
              <a:grpSpLocks/>
            </p:cNvGrpSpPr>
            <p:nvPr/>
          </p:nvGrpSpPr>
          <p:grpSpPr bwMode="auto">
            <a:xfrm>
              <a:off x="2352" y="1056"/>
              <a:ext cx="144" cy="144"/>
              <a:chOff x="2352" y="480"/>
              <a:chExt cx="144" cy="144"/>
            </a:xfrm>
          </p:grpSpPr>
          <p:sp>
            <p:nvSpPr>
              <p:cNvPr id="45185" name="Rectangle 8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86" name="Rectangle 8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3" name="Group 87"/>
          <p:cNvGrpSpPr>
            <a:grpSpLocks/>
          </p:cNvGrpSpPr>
          <p:nvPr/>
        </p:nvGrpSpPr>
        <p:grpSpPr bwMode="auto">
          <a:xfrm>
            <a:off x="3986213" y="3910013"/>
            <a:ext cx="609600" cy="609600"/>
            <a:chOff x="2304" y="1008"/>
            <a:chExt cx="240" cy="240"/>
          </a:xfrm>
        </p:grpSpPr>
        <p:sp>
          <p:nvSpPr>
            <p:cNvPr id="45179" name="Oval 88"/>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80" name="Group 89"/>
            <p:cNvGrpSpPr>
              <a:grpSpLocks/>
            </p:cNvGrpSpPr>
            <p:nvPr/>
          </p:nvGrpSpPr>
          <p:grpSpPr bwMode="auto">
            <a:xfrm>
              <a:off x="2352" y="1056"/>
              <a:ext cx="144" cy="144"/>
              <a:chOff x="2352" y="480"/>
              <a:chExt cx="144" cy="144"/>
            </a:xfrm>
          </p:grpSpPr>
          <p:sp>
            <p:nvSpPr>
              <p:cNvPr id="45181" name="Rectangle 90"/>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82" name="Rectangle 91"/>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4" name="Group 92"/>
          <p:cNvGrpSpPr>
            <a:grpSpLocks/>
          </p:cNvGrpSpPr>
          <p:nvPr/>
        </p:nvGrpSpPr>
        <p:grpSpPr bwMode="auto">
          <a:xfrm>
            <a:off x="3994150" y="4610100"/>
            <a:ext cx="585788" cy="609600"/>
            <a:chOff x="1824" y="864"/>
            <a:chExt cx="240" cy="240"/>
          </a:xfrm>
        </p:grpSpPr>
        <p:sp>
          <p:nvSpPr>
            <p:cNvPr id="45177" name="Oval 93"/>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78" name="Rectangle 94"/>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85" name="Group 95"/>
          <p:cNvGrpSpPr>
            <a:grpSpLocks/>
          </p:cNvGrpSpPr>
          <p:nvPr/>
        </p:nvGrpSpPr>
        <p:grpSpPr bwMode="auto">
          <a:xfrm>
            <a:off x="3986213" y="4610100"/>
            <a:ext cx="609600" cy="609600"/>
            <a:chOff x="2304" y="1008"/>
            <a:chExt cx="240" cy="240"/>
          </a:xfrm>
        </p:grpSpPr>
        <p:sp>
          <p:nvSpPr>
            <p:cNvPr id="45173" name="Oval 96"/>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74" name="Group 97"/>
            <p:cNvGrpSpPr>
              <a:grpSpLocks/>
            </p:cNvGrpSpPr>
            <p:nvPr/>
          </p:nvGrpSpPr>
          <p:grpSpPr bwMode="auto">
            <a:xfrm>
              <a:off x="2352" y="1056"/>
              <a:ext cx="144" cy="144"/>
              <a:chOff x="2352" y="480"/>
              <a:chExt cx="144" cy="144"/>
            </a:xfrm>
          </p:grpSpPr>
          <p:sp>
            <p:nvSpPr>
              <p:cNvPr id="45175" name="Rectangle 98"/>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76" name="Rectangle 99"/>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6" name="Group 100"/>
          <p:cNvGrpSpPr>
            <a:grpSpLocks/>
          </p:cNvGrpSpPr>
          <p:nvPr/>
        </p:nvGrpSpPr>
        <p:grpSpPr bwMode="auto">
          <a:xfrm>
            <a:off x="4002088" y="3911600"/>
            <a:ext cx="585787" cy="609600"/>
            <a:chOff x="1824" y="864"/>
            <a:chExt cx="240" cy="240"/>
          </a:xfrm>
        </p:grpSpPr>
        <p:sp>
          <p:nvSpPr>
            <p:cNvPr id="45171" name="Oval 10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72" name="Rectangle 10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87" name="Group 103"/>
          <p:cNvGrpSpPr>
            <a:grpSpLocks/>
          </p:cNvGrpSpPr>
          <p:nvPr/>
        </p:nvGrpSpPr>
        <p:grpSpPr bwMode="auto">
          <a:xfrm>
            <a:off x="3984625" y="3914775"/>
            <a:ext cx="609600" cy="609600"/>
            <a:chOff x="2304" y="1008"/>
            <a:chExt cx="240" cy="240"/>
          </a:xfrm>
        </p:grpSpPr>
        <p:sp>
          <p:nvSpPr>
            <p:cNvPr id="45167" name="Oval 104"/>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68" name="Group 105"/>
            <p:cNvGrpSpPr>
              <a:grpSpLocks/>
            </p:cNvGrpSpPr>
            <p:nvPr/>
          </p:nvGrpSpPr>
          <p:grpSpPr bwMode="auto">
            <a:xfrm>
              <a:off x="2352" y="1056"/>
              <a:ext cx="144" cy="144"/>
              <a:chOff x="2352" y="480"/>
              <a:chExt cx="144" cy="144"/>
            </a:xfrm>
          </p:grpSpPr>
          <p:sp>
            <p:nvSpPr>
              <p:cNvPr id="45169" name="Rectangle 106"/>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70" name="Rectangle 107"/>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88" name="Group 108"/>
          <p:cNvGrpSpPr>
            <a:grpSpLocks/>
          </p:cNvGrpSpPr>
          <p:nvPr/>
        </p:nvGrpSpPr>
        <p:grpSpPr bwMode="auto">
          <a:xfrm>
            <a:off x="4000500" y="3497263"/>
            <a:ext cx="585788" cy="609600"/>
            <a:chOff x="1824" y="864"/>
            <a:chExt cx="240" cy="240"/>
          </a:xfrm>
        </p:grpSpPr>
        <p:sp>
          <p:nvSpPr>
            <p:cNvPr id="45165" name="Oval 109"/>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66" name="Rectangle 110"/>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089" name="Group 111"/>
          <p:cNvGrpSpPr>
            <a:grpSpLocks/>
          </p:cNvGrpSpPr>
          <p:nvPr/>
        </p:nvGrpSpPr>
        <p:grpSpPr bwMode="auto">
          <a:xfrm>
            <a:off x="3986213" y="3497263"/>
            <a:ext cx="609600" cy="609600"/>
            <a:chOff x="2304" y="1008"/>
            <a:chExt cx="240" cy="240"/>
          </a:xfrm>
        </p:grpSpPr>
        <p:sp>
          <p:nvSpPr>
            <p:cNvPr id="45161" name="Oval 112"/>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62" name="Group 113"/>
            <p:cNvGrpSpPr>
              <a:grpSpLocks/>
            </p:cNvGrpSpPr>
            <p:nvPr/>
          </p:nvGrpSpPr>
          <p:grpSpPr bwMode="auto">
            <a:xfrm>
              <a:off x="2352" y="1056"/>
              <a:ext cx="144" cy="144"/>
              <a:chOff x="2352" y="480"/>
              <a:chExt cx="144" cy="144"/>
            </a:xfrm>
          </p:grpSpPr>
          <p:sp>
            <p:nvSpPr>
              <p:cNvPr id="45163" name="Rectangle 114"/>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64" name="Rectangle 115"/>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090" name="Group 119"/>
          <p:cNvGrpSpPr>
            <a:grpSpLocks/>
          </p:cNvGrpSpPr>
          <p:nvPr/>
        </p:nvGrpSpPr>
        <p:grpSpPr bwMode="auto">
          <a:xfrm>
            <a:off x="4452938" y="1371600"/>
            <a:ext cx="661987" cy="762000"/>
            <a:chOff x="864" y="1152"/>
            <a:chExt cx="417" cy="480"/>
          </a:xfrm>
        </p:grpSpPr>
        <p:sp>
          <p:nvSpPr>
            <p:cNvPr id="45157" name="Line 120"/>
            <p:cNvSpPr>
              <a:spLocks noChangeShapeType="1"/>
            </p:cNvSpPr>
            <p:nvPr/>
          </p:nvSpPr>
          <p:spPr bwMode="auto">
            <a:xfrm>
              <a:off x="864"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8" name="Line 121"/>
            <p:cNvSpPr>
              <a:spLocks noChangeShapeType="1"/>
            </p:cNvSpPr>
            <p:nvPr/>
          </p:nvSpPr>
          <p:spPr bwMode="auto">
            <a:xfrm>
              <a:off x="1152" y="1152"/>
              <a:ext cx="0"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9" name="Line 122"/>
            <p:cNvSpPr>
              <a:spLocks noChangeShapeType="1"/>
            </p:cNvSpPr>
            <p:nvPr/>
          </p:nvSpPr>
          <p:spPr bwMode="auto">
            <a:xfrm>
              <a:off x="1281"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60" name="Line 123"/>
            <p:cNvSpPr>
              <a:spLocks noChangeShapeType="1"/>
            </p:cNvSpPr>
            <p:nvPr/>
          </p:nvSpPr>
          <p:spPr bwMode="auto">
            <a:xfrm>
              <a:off x="1008" y="1248"/>
              <a:ext cx="0" cy="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5091" name="Group 124"/>
          <p:cNvGrpSpPr>
            <a:grpSpLocks/>
          </p:cNvGrpSpPr>
          <p:nvPr/>
        </p:nvGrpSpPr>
        <p:grpSpPr bwMode="auto">
          <a:xfrm rot="5400000">
            <a:off x="3260725" y="1214438"/>
            <a:ext cx="369887" cy="1030288"/>
            <a:chOff x="709" y="1285"/>
            <a:chExt cx="233" cy="649"/>
          </a:xfrm>
        </p:grpSpPr>
        <p:sp>
          <p:nvSpPr>
            <p:cNvPr id="45150" name="Line 125"/>
            <p:cNvSpPr>
              <a:spLocks noChangeShapeType="1"/>
            </p:cNvSpPr>
            <p:nvPr/>
          </p:nvSpPr>
          <p:spPr bwMode="auto">
            <a:xfrm flipV="1">
              <a:off x="724" y="1448"/>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1" name="Line 126"/>
            <p:cNvSpPr>
              <a:spLocks noChangeShapeType="1"/>
            </p:cNvSpPr>
            <p:nvPr/>
          </p:nvSpPr>
          <p:spPr bwMode="auto">
            <a:xfrm flipV="1">
              <a:off x="709" y="1654"/>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2" name="Line 127"/>
            <p:cNvSpPr>
              <a:spLocks noChangeShapeType="1"/>
            </p:cNvSpPr>
            <p:nvPr/>
          </p:nvSpPr>
          <p:spPr bwMode="auto">
            <a:xfrm flipH="1" flipV="1">
              <a:off x="724" y="1551"/>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3" name="Line 128"/>
            <p:cNvSpPr>
              <a:spLocks noChangeShapeType="1"/>
            </p:cNvSpPr>
            <p:nvPr/>
          </p:nvSpPr>
          <p:spPr bwMode="auto">
            <a:xfrm flipH="1" flipV="1">
              <a:off x="724" y="1769"/>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4" name="Line 129"/>
            <p:cNvSpPr>
              <a:spLocks noChangeShapeType="1"/>
            </p:cNvSpPr>
            <p:nvPr/>
          </p:nvSpPr>
          <p:spPr bwMode="auto">
            <a:xfrm flipH="1" flipV="1">
              <a:off x="709" y="1345"/>
              <a:ext cx="207" cy="10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55" name="Freeform 130"/>
            <p:cNvSpPr>
              <a:spLocks/>
            </p:cNvSpPr>
            <p:nvPr/>
          </p:nvSpPr>
          <p:spPr bwMode="auto">
            <a:xfrm flipH="1">
              <a:off x="811" y="1866"/>
              <a:ext cx="131" cy="68"/>
            </a:xfrm>
            <a:custGeom>
              <a:avLst/>
              <a:gdLst>
                <a:gd name="T0" fmla="*/ 131 w 131"/>
                <a:gd name="T1" fmla="*/ 68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156" name="Freeform 131"/>
            <p:cNvSpPr>
              <a:spLocks/>
            </p:cNvSpPr>
            <p:nvPr/>
          </p:nvSpPr>
          <p:spPr bwMode="auto">
            <a:xfrm flipH="1">
              <a:off x="710" y="1285"/>
              <a:ext cx="131" cy="68"/>
            </a:xfrm>
            <a:custGeom>
              <a:avLst/>
              <a:gdLst>
                <a:gd name="T0" fmla="*/ 131 w 131"/>
                <a:gd name="T1" fmla="*/ 68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sp>
        <p:nvSpPr>
          <p:cNvPr id="45092" name="Line 132"/>
          <p:cNvSpPr>
            <a:spLocks noChangeShapeType="1"/>
          </p:cNvSpPr>
          <p:nvPr/>
        </p:nvSpPr>
        <p:spPr bwMode="auto">
          <a:xfrm flipH="1">
            <a:off x="1692275" y="1704975"/>
            <a:ext cx="1270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93" name="Line 133"/>
          <p:cNvSpPr>
            <a:spLocks noChangeShapeType="1"/>
          </p:cNvSpPr>
          <p:nvPr/>
        </p:nvSpPr>
        <p:spPr bwMode="auto">
          <a:xfrm>
            <a:off x="1692275" y="1704975"/>
            <a:ext cx="0" cy="26638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94" name="Line 134"/>
          <p:cNvSpPr>
            <a:spLocks noChangeShapeType="1"/>
          </p:cNvSpPr>
          <p:nvPr/>
        </p:nvSpPr>
        <p:spPr bwMode="auto">
          <a:xfrm>
            <a:off x="1676400" y="4371975"/>
            <a:ext cx="7810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95" name="Line 137"/>
          <p:cNvSpPr>
            <a:spLocks noChangeShapeType="1"/>
          </p:cNvSpPr>
          <p:nvPr/>
        </p:nvSpPr>
        <p:spPr bwMode="auto">
          <a:xfrm flipH="1">
            <a:off x="6918325" y="4371975"/>
            <a:ext cx="73183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96" name="Line 138"/>
          <p:cNvSpPr>
            <a:spLocks noChangeShapeType="1"/>
          </p:cNvSpPr>
          <p:nvPr/>
        </p:nvSpPr>
        <p:spPr bwMode="auto">
          <a:xfrm>
            <a:off x="3960813" y="1752600"/>
            <a:ext cx="49212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9" name="Freeform 139"/>
          <p:cNvSpPr>
            <a:spLocks/>
          </p:cNvSpPr>
          <p:nvPr/>
        </p:nvSpPr>
        <p:spPr bwMode="auto">
          <a:xfrm>
            <a:off x="4572000" y="3048000"/>
            <a:ext cx="1347788" cy="1838325"/>
          </a:xfrm>
          <a:custGeom>
            <a:avLst/>
            <a:gdLst>
              <a:gd name="T0" fmla="*/ 0 w 849"/>
              <a:gd name="T1" fmla="*/ 2147483647 h 1158"/>
              <a:gd name="T2" fmla="*/ 2147483647 w 849"/>
              <a:gd name="T3" fmla="*/ 2147483647 h 1158"/>
              <a:gd name="T4" fmla="*/ 2147483647 w 849"/>
              <a:gd name="T5" fmla="*/ 2147483647 h 1158"/>
              <a:gd name="T6" fmla="*/ 2147483647 w 849"/>
              <a:gd name="T7" fmla="*/ 2147483647 h 1158"/>
              <a:gd name="T8" fmla="*/ 2147483647 w 849"/>
              <a:gd name="T9" fmla="*/ 2147483647 h 1158"/>
              <a:gd name="T10" fmla="*/ 2147483647 w 849"/>
              <a:gd name="T11" fmla="*/ 2147483647 h 1158"/>
              <a:gd name="T12" fmla="*/ 2147483647 w 849"/>
              <a:gd name="T13" fmla="*/ 2147483647 h 1158"/>
              <a:gd name="T14" fmla="*/ 2147483647 w 849"/>
              <a:gd name="T15" fmla="*/ 2147483647 h 1158"/>
              <a:gd name="T16" fmla="*/ 2147483647 w 849"/>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9"/>
              <a:gd name="T28" fmla="*/ 0 h 1158"/>
              <a:gd name="T29" fmla="*/ 849 w 849"/>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9" h="1158">
                <a:moveTo>
                  <a:pt x="0" y="1158"/>
                </a:moveTo>
                <a:cubicBezTo>
                  <a:pt x="41" y="1144"/>
                  <a:pt x="205" y="1140"/>
                  <a:pt x="238" y="1075"/>
                </a:cubicBezTo>
                <a:cubicBezTo>
                  <a:pt x="271" y="1010"/>
                  <a:pt x="173" y="834"/>
                  <a:pt x="197" y="765"/>
                </a:cubicBezTo>
                <a:cubicBezTo>
                  <a:pt x="221" y="696"/>
                  <a:pt x="355" y="710"/>
                  <a:pt x="383" y="662"/>
                </a:cubicBezTo>
                <a:cubicBezTo>
                  <a:pt x="411" y="614"/>
                  <a:pt x="358" y="523"/>
                  <a:pt x="363" y="475"/>
                </a:cubicBezTo>
                <a:cubicBezTo>
                  <a:pt x="368" y="427"/>
                  <a:pt x="374" y="394"/>
                  <a:pt x="414" y="372"/>
                </a:cubicBezTo>
                <a:cubicBezTo>
                  <a:pt x="454" y="350"/>
                  <a:pt x="559" y="374"/>
                  <a:pt x="600" y="341"/>
                </a:cubicBezTo>
                <a:cubicBezTo>
                  <a:pt x="641" y="308"/>
                  <a:pt x="620" y="233"/>
                  <a:pt x="662" y="176"/>
                </a:cubicBezTo>
                <a:cubicBezTo>
                  <a:pt x="704" y="119"/>
                  <a:pt x="810" y="37"/>
                  <a:pt x="849" y="0"/>
                </a:cubicBezTo>
              </a:path>
            </a:pathLst>
          </a:custGeom>
          <a:noFill/>
          <a:ln w="7620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1100" name="Freeform 140"/>
          <p:cNvSpPr>
            <a:spLocks/>
          </p:cNvSpPr>
          <p:nvPr/>
        </p:nvSpPr>
        <p:spPr bwMode="auto">
          <a:xfrm>
            <a:off x="4648200" y="2590800"/>
            <a:ext cx="1347788" cy="1838325"/>
          </a:xfrm>
          <a:custGeom>
            <a:avLst/>
            <a:gdLst>
              <a:gd name="T0" fmla="*/ 0 w 849"/>
              <a:gd name="T1" fmla="*/ 2147483647 h 1158"/>
              <a:gd name="T2" fmla="*/ 2147483647 w 849"/>
              <a:gd name="T3" fmla="*/ 2147483647 h 1158"/>
              <a:gd name="T4" fmla="*/ 2147483647 w 849"/>
              <a:gd name="T5" fmla="*/ 2147483647 h 1158"/>
              <a:gd name="T6" fmla="*/ 2147483647 w 849"/>
              <a:gd name="T7" fmla="*/ 2147483647 h 1158"/>
              <a:gd name="T8" fmla="*/ 2147483647 w 849"/>
              <a:gd name="T9" fmla="*/ 2147483647 h 1158"/>
              <a:gd name="T10" fmla="*/ 2147483647 w 849"/>
              <a:gd name="T11" fmla="*/ 2147483647 h 1158"/>
              <a:gd name="T12" fmla="*/ 2147483647 w 849"/>
              <a:gd name="T13" fmla="*/ 2147483647 h 1158"/>
              <a:gd name="T14" fmla="*/ 2147483647 w 849"/>
              <a:gd name="T15" fmla="*/ 2147483647 h 1158"/>
              <a:gd name="T16" fmla="*/ 2147483647 w 849"/>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9"/>
              <a:gd name="T28" fmla="*/ 0 h 1158"/>
              <a:gd name="T29" fmla="*/ 849 w 849"/>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9" h="1158">
                <a:moveTo>
                  <a:pt x="0" y="1158"/>
                </a:moveTo>
                <a:cubicBezTo>
                  <a:pt x="41" y="1144"/>
                  <a:pt x="205" y="1140"/>
                  <a:pt x="238" y="1075"/>
                </a:cubicBezTo>
                <a:cubicBezTo>
                  <a:pt x="271" y="1010"/>
                  <a:pt x="173" y="834"/>
                  <a:pt x="197" y="765"/>
                </a:cubicBezTo>
                <a:cubicBezTo>
                  <a:pt x="221" y="696"/>
                  <a:pt x="355" y="710"/>
                  <a:pt x="383" y="662"/>
                </a:cubicBezTo>
                <a:cubicBezTo>
                  <a:pt x="411" y="614"/>
                  <a:pt x="358" y="523"/>
                  <a:pt x="363" y="475"/>
                </a:cubicBezTo>
                <a:cubicBezTo>
                  <a:pt x="368" y="427"/>
                  <a:pt x="374" y="394"/>
                  <a:pt x="414" y="372"/>
                </a:cubicBezTo>
                <a:cubicBezTo>
                  <a:pt x="454" y="350"/>
                  <a:pt x="559" y="374"/>
                  <a:pt x="600" y="341"/>
                </a:cubicBezTo>
                <a:cubicBezTo>
                  <a:pt x="641" y="308"/>
                  <a:pt x="620" y="233"/>
                  <a:pt x="662" y="176"/>
                </a:cubicBezTo>
                <a:cubicBezTo>
                  <a:pt x="704" y="119"/>
                  <a:pt x="810" y="37"/>
                  <a:pt x="849" y="0"/>
                </a:cubicBezTo>
              </a:path>
            </a:pathLst>
          </a:custGeom>
          <a:noFill/>
          <a:ln w="7620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1101" name="Freeform 141"/>
          <p:cNvSpPr>
            <a:spLocks/>
          </p:cNvSpPr>
          <p:nvPr/>
        </p:nvSpPr>
        <p:spPr bwMode="auto">
          <a:xfrm>
            <a:off x="4724400" y="2209800"/>
            <a:ext cx="1347788" cy="1838325"/>
          </a:xfrm>
          <a:custGeom>
            <a:avLst/>
            <a:gdLst>
              <a:gd name="T0" fmla="*/ 0 w 849"/>
              <a:gd name="T1" fmla="*/ 2147483647 h 1158"/>
              <a:gd name="T2" fmla="*/ 2147483647 w 849"/>
              <a:gd name="T3" fmla="*/ 2147483647 h 1158"/>
              <a:gd name="T4" fmla="*/ 2147483647 w 849"/>
              <a:gd name="T5" fmla="*/ 2147483647 h 1158"/>
              <a:gd name="T6" fmla="*/ 2147483647 w 849"/>
              <a:gd name="T7" fmla="*/ 2147483647 h 1158"/>
              <a:gd name="T8" fmla="*/ 2147483647 w 849"/>
              <a:gd name="T9" fmla="*/ 2147483647 h 1158"/>
              <a:gd name="T10" fmla="*/ 2147483647 w 849"/>
              <a:gd name="T11" fmla="*/ 2147483647 h 1158"/>
              <a:gd name="T12" fmla="*/ 2147483647 w 849"/>
              <a:gd name="T13" fmla="*/ 2147483647 h 1158"/>
              <a:gd name="T14" fmla="*/ 2147483647 w 849"/>
              <a:gd name="T15" fmla="*/ 2147483647 h 1158"/>
              <a:gd name="T16" fmla="*/ 2147483647 w 849"/>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9"/>
              <a:gd name="T28" fmla="*/ 0 h 1158"/>
              <a:gd name="T29" fmla="*/ 849 w 849"/>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9" h="1158">
                <a:moveTo>
                  <a:pt x="0" y="1158"/>
                </a:moveTo>
                <a:cubicBezTo>
                  <a:pt x="41" y="1144"/>
                  <a:pt x="205" y="1140"/>
                  <a:pt x="238" y="1075"/>
                </a:cubicBezTo>
                <a:cubicBezTo>
                  <a:pt x="271" y="1010"/>
                  <a:pt x="173" y="834"/>
                  <a:pt x="197" y="765"/>
                </a:cubicBezTo>
                <a:cubicBezTo>
                  <a:pt x="221" y="696"/>
                  <a:pt x="355" y="710"/>
                  <a:pt x="383" y="662"/>
                </a:cubicBezTo>
                <a:cubicBezTo>
                  <a:pt x="411" y="614"/>
                  <a:pt x="358" y="523"/>
                  <a:pt x="363" y="475"/>
                </a:cubicBezTo>
                <a:cubicBezTo>
                  <a:pt x="368" y="427"/>
                  <a:pt x="374" y="394"/>
                  <a:pt x="414" y="372"/>
                </a:cubicBezTo>
                <a:cubicBezTo>
                  <a:pt x="454" y="350"/>
                  <a:pt x="559" y="374"/>
                  <a:pt x="600" y="341"/>
                </a:cubicBezTo>
                <a:cubicBezTo>
                  <a:pt x="641" y="308"/>
                  <a:pt x="620" y="233"/>
                  <a:pt x="662" y="176"/>
                </a:cubicBezTo>
                <a:cubicBezTo>
                  <a:pt x="704" y="119"/>
                  <a:pt x="810" y="37"/>
                  <a:pt x="849" y="0"/>
                </a:cubicBezTo>
              </a:path>
            </a:pathLst>
          </a:custGeom>
          <a:noFill/>
          <a:ln w="7620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100" name="Text Box 142"/>
          <p:cNvSpPr txBox="1">
            <a:spLocks noChangeArrowheads="1"/>
          </p:cNvSpPr>
          <p:nvPr/>
        </p:nvSpPr>
        <p:spPr bwMode="auto">
          <a:xfrm>
            <a:off x="4124325" y="2681288"/>
            <a:ext cx="112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600" b="1">
                <a:solidFill>
                  <a:schemeClr val="accent2"/>
                </a:solidFill>
                <a:latin typeface="Times New Roman" pitchFamily="18" charset="0"/>
              </a:rPr>
              <a:t>LED</a:t>
            </a:r>
          </a:p>
        </p:txBody>
      </p:sp>
      <p:sp>
        <p:nvSpPr>
          <p:cNvPr id="41103" name="Text Box 143"/>
          <p:cNvSpPr txBox="1">
            <a:spLocks noChangeArrowheads="1"/>
          </p:cNvSpPr>
          <p:nvPr/>
        </p:nvSpPr>
        <p:spPr bwMode="auto">
          <a:xfrm>
            <a:off x="1600200" y="5562600"/>
            <a:ext cx="7016750" cy="461963"/>
          </a:xfrm>
          <a:prstGeom prst="rect">
            <a:avLst/>
          </a:prstGeom>
          <a:noFill/>
          <a:ln w="9525">
            <a:noFill/>
            <a:miter lim="800000"/>
            <a:headEnd/>
            <a:tailEnd/>
          </a:ln>
        </p:spPr>
        <p:txBody>
          <a:bodyPr wrap="none" anchor="ctr">
            <a:spAutoFit/>
          </a:bodyPr>
          <a:lstStyle/>
          <a:p>
            <a:pPr algn="ctr" eaLnBrk="0" hangingPunct="0">
              <a:defRPr/>
            </a:pPr>
            <a:r>
              <a:rPr lang="en-US" sz="2400" b="1" dirty="0" err="1">
                <a:solidFill>
                  <a:srgbClr val="CC0000"/>
                </a:solidFill>
                <a:latin typeface="Constantia" pitchFamily="18" charset="0"/>
              </a:rPr>
              <a:t>Khi</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được</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phân</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cực</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thuận</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sẽ</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phát</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ra</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ánh</a:t>
            </a:r>
            <a:r>
              <a:rPr lang="en-US" sz="2400" b="1" dirty="0">
                <a:solidFill>
                  <a:srgbClr val="CC0000"/>
                </a:solidFill>
                <a:latin typeface="Constantia" pitchFamily="18" charset="0"/>
              </a:rPr>
              <a:t> </a:t>
            </a:r>
            <a:r>
              <a:rPr lang="en-US" sz="2400" b="1" dirty="0" err="1">
                <a:solidFill>
                  <a:srgbClr val="CC0000"/>
                </a:solidFill>
                <a:latin typeface="Constantia" pitchFamily="18" charset="0"/>
              </a:rPr>
              <a:t>sáng</a:t>
            </a:r>
            <a:r>
              <a:rPr lang="en-US" sz="2400" b="1" dirty="0">
                <a:solidFill>
                  <a:srgbClr val="CC0000"/>
                </a:solidFill>
                <a:latin typeface="Constantia" pitchFamily="18" charset="0"/>
              </a:rPr>
              <a:t> </a:t>
            </a:r>
          </a:p>
        </p:txBody>
      </p:sp>
      <p:sp>
        <p:nvSpPr>
          <p:cNvPr id="45103" name="Slide Number Placeholder 1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018D706-84EE-41AC-97E1-222439709135}" type="slidenum">
              <a:rPr lang="en-US" smtClean="0"/>
              <a:pPr eaLnBrk="1" hangingPunct="1"/>
              <a:t>51</a:t>
            </a:fld>
            <a:endParaRPr lang="en-US" smtClean="0"/>
          </a:p>
        </p:txBody>
      </p:sp>
      <p:grpSp>
        <p:nvGrpSpPr>
          <p:cNvPr id="45104" name="Group 17"/>
          <p:cNvGrpSpPr>
            <a:grpSpLocks/>
          </p:cNvGrpSpPr>
          <p:nvPr/>
        </p:nvGrpSpPr>
        <p:grpSpPr bwMode="auto">
          <a:xfrm>
            <a:off x="6019800" y="3962400"/>
            <a:ext cx="585788" cy="609600"/>
            <a:chOff x="1824" y="864"/>
            <a:chExt cx="240" cy="240"/>
          </a:xfrm>
        </p:grpSpPr>
        <p:sp>
          <p:nvSpPr>
            <p:cNvPr id="45148" name="Oval 18"/>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49" name="Rectangle 19"/>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2" name="Group 20"/>
          <p:cNvGrpSpPr>
            <a:grpSpLocks/>
          </p:cNvGrpSpPr>
          <p:nvPr/>
        </p:nvGrpSpPr>
        <p:grpSpPr bwMode="auto">
          <a:xfrm>
            <a:off x="5427663" y="3597275"/>
            <a:ext cx="585787" cy="609600"/>
            <a:chOff x="1824" y="864"/>
            <a:chExt cx="240" cy="240"/>
          </a:xfrm>
        </p:grpSpPr>
        <p:sp>
          <p:nvSpPr>
            <p:cNvPr id="45146" name="Oval 21"/>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47" name="Rectangle 22"/>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3" name="Group 23"/>
          <p:cNvGrpSpPr>
            <a:grpSpLocks/>
          </p:cNvGrpSpPr>
          <p:nvPr/>
        </p:nvGrpSpPr>
        <p:grpSpPr bwMode="auto">
          <a:xfrm>
            <a:off x="5427663" y="4648200"/>
            <a:ext cx="585787" cy="609600"/>
            <a:chOff x="1824" y="864"/>
            <a:chExt cx="240" cy="240"/>
          </a:xfrm>
        </p:grpSpPr>
        <p:sp>
          <p:nvSpPr>
            <p:cNvPr id="45144" name="Oval 24"/>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45" name="Rectangle 25"/>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107" name="Group 36"/>
          <p:cNvGrpSpPr>
            <a:grpSpLocks/>
          </p:cNvGrpSpPr>
          <p:nvPr/>
        </p:nvGrpSpPr>
        <p:grpSpPr bwMode="auto">
          <a:xfrm>
            <a:off x="5808663" y="4449763"/>
            <a:ext cx="585787" cy="609600"/>
            <a:chOff x="1824" y="864"/>
            <a:chExt cx="240" cy="240"/>
          </a:xfrm>
        </p:grpSpPr>
        <p:sp>
          <p:nvSpPr>
            <p:cNvPr id="45142" name="Oval 37"/>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43" name="Rectangle 38"/>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 name="Group 39"/>
          <p:cNvGrpSpPr>
            <a:grpSpLocks/>
          </p:cNvGrpSpPr>
          <p:nvPr/>
        </p:nvGrpSpPr>
        <p:grpSpPr bwMode="auto">
          <a:xfrm>
            <a:off x="5310188" y="4114800"/>
            <a:ext cx="585787" cy="609600"/>
            <a:chOff x="1824" y="864"/>
            <a:chExt cx="240" cy="240"/>
          </a:xfrm>
        </p:grpSpPr>
        <p:sp>
          <p:nvSpPr>
            <p:cNvPr id="45140" name="Oval 40"/>
            <p:cNvSpPr>
              <a:spLocks noChangeArrowheads="1"/>
            </p:cNvSpPr>
            <p:nvPr/>
          </p:nvSpPr>
          <p:spPr bwMode="auto">
            <a:xfrm>
              <a:off x="1824" y="864"/>
              <a:ext cx="240" cy="240"/>
            </a:xfrm>
            <a:prstGeom prst="ellipse">
              <a:avLst/>
            </a:prstGeom>
            <a:solidFill>
              <a:schemeClr val="accent1"/>
            </a:solidFill>
            <a:ln w="9525">
              <a:solidFill>
                <a:schemeClr val="tx1"/>
              </a:solidFill>
              <a:round/>
              <a:headEnd/>
              <a:tailEnd/>
            </a:ln>
          </p:spPr>
          <p:txBody>
            <a:bodyPr wrap="none" anchor="ctr"/>
            <a:lstStyle/>
            <a:p>
              <a:endParaRPr lang="vi-VN"/>
            </a:p>
          </p:txBody>
        </p:sp>
        <p:sp>
          <p:nvSpPr>
            <p:cNvPr id="45141" name="Rectangle 41"/>
            <p:cNvSpPr>
              <a:spLocks noChangeArrowheads="1"/>
            </p:cNvSpPr>
            <p:nvPr/>
          </p:nvSpPr>
          <p:spPr bwMode="auto">
            <a:xfrm>
              <a:off x="1872" y="960"/>
              <a:ext cx="144" cy="48"/>
            </a:xfrm>
            <a:prstGeom prst="rect">
              <a:avLst/>
            </a:prstGeom>
            <a:solidFill>
              <a:schemeClr val="bg1"/>
            </a:solidFill>
            <a:ln w="9525">
              <a:solidFill>
                <a:schemeClr val="tx1"/>
              </a:solidFill>
              <a:miter lim="800000"/>
              <a:headEnd/>
              <a:tailEnd/>
            </a:ln>
          </p:spPr>
          <p:txBody>
            <a:bodyPr wrap="none" anchor="ctr"/>
            <a:lstStyle/>
            <a:p>
              <a:endParaRPr lang="vi-VN"/>
            </a:p>
          </p:txBody>
        </p:sp>
      </p:grpSp>
      <p:grpSp>
        <p:nvGrpSpPr>
          <p:cNvPr id="45109" name="Group 62"/>
          <p:cNvGrpSpPr>
            <a:grpSpLocks/>
          </p:cNvGrpSpPr>
          <p:nvPr/>
        </p:nvGrpSpPr>
        <p:grpSpPr bwMode="auto">
          <a:xfrm>
            <a:off x="2514600" y="4191000"/>
            <a:ext cx="609600" cy="609600"/>
            <a:chOff x="2304" y="1008"/>
            <a:chExt cx="240" cy="240"/>
          </a:xfrm>
        </p:grpSpPr>
        <p:sp>
          <p:nvSpPr>
            <p:cNvPr id="45136" name="Oval 6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37" name="Group 64"/>
            <p:cNvGrpSpPr>
              <a:grpSpLocks/>
            </p:cNvGrpSpPr>
            <p:nvPr/>
          </p:nvGrpSpPr>
          <p:grpSpPr bwMode="auto">
            <a:xfrm>
              <a:off x="2352" y="1056"/>
              <a:ext cx="144" cy="144"/>
              <a:chOff x="2352" y="480"/>
              <a:chExt cx="144" cy="144"/>
            </a:xfrm>
          </p:grpSpPr>
          <p:sp>
            <p:nvSpPr>
              <p:cNvPr id="45138" name="Rectangle 6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39" name="Rectangle 6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5" name="Group 72"/>
          <p:cNvGrpSpPr>
            <a:grpSpLocks/>
          </p:cNvGrpSpPr>
          <p:nvPr/>
        </p:nvGrpSpPr>
        <p:grpSpPr bwMode="auto">
          <a:xfrm>
            <a:off x="3154363" y="3581400"/>
            <a:ext cx="609600" cy="609600"/>
            <a:chOff x="2304" y="1008"/>
            <a:chExt cx="240" cy="240"/>
          </a:xfrm>
        </p:grpSpPr>
        <p:sp>
          <p:nvSpPr>
            <p:cNvPr id="45132" name="Oval 7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33" name="Group 74"/>
            <p:cNvGrpSpPr>
              <a:grpSpLocks/>
            </p:cNvGrpSpPr>
            <p:nvPr/>
          </p:nvGrpSpPr>
          <p:grpSpPr bwMode="auto">
            <a:xfrm>
              <a:off x="2352" y="1056"/>
              <a:ext cx="144" cy="144"/>
              <a:chOff x="2352" y="480"/>
              <a:chExt cx="144" cy="144"/>
            </a:xfrm>
          </p:grpSpPr>
          <p:sp>
            <p:nvSpPr>
              <p:cNvPr id="45134" name="Rectangle 7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35" name="Rectangle 7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6" name="Group 82"/>
          <p:cNvGrpSpPr>
            <a:grpSpLocks/>
          </p:cNvGrpSpPr>
          <p:nvPr/>
        </p:nvGrpSpPr>
        <p:grpSpPr bwMode="auto">
          <a:xfrm>
            <a:off x="3201988" y="4238625"/>
            <a:ext cx="609600" cy="609600"/>
            <a:chOff x="2304" y="1008"/>
            <a:chExt cx="240" cy="240"/>
          </a:xfrm>
        </p:grpSpPr>
        <p:sp>
          <p:nvSpPr>
            <p:cNvPr id="45128" name="Oval 83"/>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29" name="Group 84"/>
            <p:cNvGrpSpPr>
              <a:grpSpLocks/>
            </p:cNvGrpSpPr>
            <p:nvPr/>
          </p:nvGrpSpPr>
          <p:grpSpPr bwMode="auto">
            <a:xfrm>
              <a:off x="2352" y="1056"/>
              <a:ext cx="144" cy="144"/>
              <a:chOff x="2352" y="480"/>
              <a:chExt cx="144" cy="144"/>
            </a:xfrm>
          </p:grpSpPr>
          <p:sp>
            <p:nvSpPr>
              <p:cNvPr id="45130" name="Rectangle 85"/>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31" name="Rectangle 86"/>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112" name="Group 95"/>
          <p:cNvGrpSpPr>
            <a:grpSpLocks/>
          </p:cNvGrpSpPr>
          <p:nvPr/>
        </p:nvGrpSpPr>
        <p:grpSpPr bwMode="auto">
          <a:xfrm>
            <a:off x="3752850" y="4572000"/>
            <a:ext cx="609600" cy="609600"/>
            <a:chOff x="2304" y="1008"/>
            <a:chExt cx="240" cy="240"/>
          </a:xfrm>
        </p:grpSpPr>
        <p:sp>
          <p:nvSpPr>
            <p:cNvPr id="45124" name="Oval 96"/>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25" name="Group 97"/>
            <p:cNvGrpSpPr>
              <a:grpSpLocks/>
            </p:cNvGrpSpPr>
            <p:nvPr/>
          </p:nvGrpSpPr>
          <p:grpSpPr bwMode="auto">
            <a:xfrm>
              <a:off x="2352" y="1056"/>
              <a:ext cx="144" cy="144"/>
              <a:chOff x="2352" y="480"/>
              <a:chExt cx="144" cy="144"/>
            </a:xfrm>
          </p:grpSpPr>
          <p:sp>
            <p:nvSpPr>
              <p:cNvPr id="45126" name="Rectangle 98"/>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27" name="Rectangle 99"/>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grpSp>
        <p:nvGrpSpPr>
          <p:cNvPr id="45113" name="Group 111"/>
          <p:cNvGrpSpPr>
            <a:grpSpLocks/>
          </p:cNvGrpSpPr>
          <p:nvPr/>
        </p:nvGrpSpPr>
        <p:grpSpPr bwMode="auto">
          <a:xfrm>
            <a:off x="3752850" y="3459163"/>
            <a:ext cx="609600" cy="609600"/>
            <a:chOff x="2304" y="1008"/>
            <a:chExt cx="240" cy="240"/>
          </a:xfrm>
        </p:grpSpPr>
        <p:sp>
          <p:nvSpPr>
            <p:cNvPr id="45120" name="Oval 112"/>
            <p:cNvSpPr>
              <a:spLocks noChangeArrowheads="1"/>
            </p:cNvSpPr>
            <p:nvPr/>
          </p:nvSpPr>
          <p:spPr bwMode="auto">
            <a:xfrm>
              <a:off x="2304" y="1008"/>
              <a:ext cx="240" cy="240"/>
            </a:xfrm>
            <a:prstGeom prst="ellipse">
              <a:avLst/>
            </a:prstGeom>
            <a:solidFill>
              <a:srgbClr val="CC0000"/>
            </a:solidFill>
            <a:ln w="9525">
              <a:solidFill>
                <a:schemeClr val="tx1"/>
              </a:solidFill>
              <a:round/>
              <a:headEnd/>
              <a:tailEnd/>
            </a:ln>
          </p:spPr>
          <p:txBody>
            <a:bodyPr wrap="none" anchor="ctr"/>
            <a:lstStyle/>
            <a:p>
              <a:endParaRPr lang="vi-VN"/>
            </a:p>
          </p:txBody>
        </p:sp>
        <p:grpSp>
          <p:nvGrpSpPr>
            <p:cNvPr id="45121" name="Group 113"/>
            <p:cNvGrpSpPr>
              <a:grpSpLocks/>
            </p:cNvGrpSpPr>
            <p:nvPr/>
          </p:nvGrpSpPr>
          <p:grpSpPr bwMode="auto">
            <a:xfrm>
              <a:off x="2352" y="1056"/>
              <a:ext cx="144" cy="144"/>
              <a:chOff x="2352" y="480"/>
              <a:chExt cx="144" cy="144"/>
            </a:xfrm>
          </p:grpSpPr>
          <p:sp>
            <p:nvSpPr>
              <p:cNvPr id="45122" name="Rectangle 114"/>
              <p:cNvSpPr>
                <a:spLocks noChangeArrowheads="1"/>
              </p:cNvSpPr>
              <p:nvPr/>
            </p:nvSpPr>
            <p:spPr bwMode="auto">
              <a:xfrm>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sp>
            <p:nvSpPr>
              <p:cNvPr id="45123" name="Rectangle 115"/>
              <p:cNvSpPr>
                <a:spLocks noChangeArrowheads="1"/>
              </p:cNvSpPr>
              <p:nvPr/>
            </p:nvSpPr>
            <p:spPr bwMode="auto">
              <a:xfrm rot="5400000">
                <a:off x="2352" y="52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a:p>
            </p:txBody>
          </p:sp>
        </p:grpSp>
      </p:grpSp>
      <p:sp>
        <p:nvSpPr>
          <p:cNvPr id="183" name="Freeform 139"/>
          <p:cNvSpPr>
            <a:spLocks/>
          </p:cNvSpPr>
          <p:nvPr/>
        </p:nvSpPr>
        <p:spPr bwMode="auto">
          <a:xfrm>
            <a:off x="4572000" y="2895600"/>
            <a:ext cx="1347788" cy="1838325"/>
          </a:xfrm>
          <a:custGeom>
            <a:avLst/>
            <a:gdLst>
              <a:gd name="T0" fmla="*/ 0 w 849"/>
              <a:gd name="T1" fmla="*/ 2147483647 h 1158"/>
              <a:gd name="T2" fmla="*/ 2147483647 w 849"/>
              <a:gd name="T3" fmla="*/ 2147483647 h 1158"/>
              <a:gd name="T4" fmla="*/ 2147483647 w 849"/>
              <a:gd name="T5" fmla="*/ 2147483647 h 1158"/>
              <a:gd name="T6" fmla="*/ 2147483647 w 849"/>
              <a:gd name="T7" fmla="*/ 2147483647 h 1158"/>
              <a:gd name="T8" fmla="*/ 2147483647 w 849"/>
              <a:gd name="T9" fmla="*/ 2147483647 h 1158"/>
              <a:gd name="T10" fmla="*/ 2147483647 w 849"/>
              <a:gd name="T11" fmla="*/ 2147483647 h 1158"/>
              <a:gd name="T12" fmla="*/ 2147483647 w 849"/>
              <a:gd name="T13" fmla="*/ 2147483647 h 1158"/>
              <a:gd name="T14" fmla="*/ 2147483647 w 849"/>
              <a:gd name="T15" fmla="*/ 2147483647 h 1158"/>
              <a:gd name="T16" fmla="*/ 2147483647 w 849"/>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9"/>
              <a:gd name="T28" fmla="*/ 0 h 1158"/>
              <a:gd name="T29" fmla="*/ 849 w 849"/>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9" h="1158">
                <a:moveTo>
                  <a:pt x="0" y="1158"/>
                </a:moveTo>
                <a:cubicBezTo>
                  <a:pt x="41" y="1144"/>
                  <a:pt x="205" y="1140"/>
                  <a:pt x="238" y="1075"/>
                </a:cubicBezTo>
                <a:cubicBezTo>
                  <a:pt x="271" y="1010"/>
                  <a:pt x="173" y="834"/>
                  <a:pt x="197" y="765"/>
                </a:cubicBezTo>
                <a:cubicBezTo>
                  <a:pt x="221" y="696"/>
                  <a:pt x="355" y="710"/>
                  <a:pt x="383" y="662"/>
                </a:cubicBezTo>
                <a:cubicBezTo>
                  <a:pt x="411" y="614"/>
                  <a:pt x="358" y="523"/>
                  <a:pt x="363" y="475"/>
                </a:cubicBezTo>
                <a:cubicBezTo>
                  <a:pt x="368" y="427"/>
                  <a:pt x="374" y="394"/>
                  <a:pt x="414" y="372"/>
                </a:cubicBezTo>
                <a:cubicBezTo>
                  <a:pt x="454" y="350"/>
                  <a:pt x="559" y="374"/>
                  <a:pt x="600" y="341"/>
                </a:cubicBezTo>
                <a:cubicBezTo>
                  <a:pt x="641" y="308"/>
                  <a:pt x="620" y="233"/>
                  <a:pt x="662" y="176"/>
                </a:cubicBezTo>
                <a:cubicBezTo>
                  <a:pt x="704" y="119"/>
                  <a:pt x="810" y="37"/>
                  <a:pt x="849" y="0"/>
                </a:cubicBezTo>
              </a:path>
            </a:pathLst>
          </a:custGeom>
          <a:noFill/>
          <a:ln w="7620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184" name="Freeform 140"/>
          <p:cNvSpPr>
            <a:spLocks/>
          </p:cNvSpPr>
          <p:nvPr/>
        </p:nvSpPr>
        <p:spPr bwMode="auto">
          <a:xfrm>
            <a:off x="4648200" y="2438400"/>
            <a:ext cx="1347788" cy="1838325"/>
          </a:xfrm>
          <a:custGeom>
            <a:avLst/>
            <a:gdLst>
              <a:gd name="T0" fmla="*/ 0 w 849"/>
              <a:gd name="T1" fmla="*/ 2147483647 h 1158"/>
              <a:gd name="T2" fmla="*/ 2147483647 w 849"/>
              <a:gd name="T3" fmla="*/ 2147483647 h 1158"/>
              <a:gd name="T4" fmla="*/ 2147483647 w 849"/>
              <a:gd name="T5" fmla="*/ 2147483647 h 1158"/>
              <a:gd name="T6" fmla="*/ 2147483647 w 849"/>
              <a:gd name="T7" fmla="*/ 2147483647 h 1158"/>
              <a:gd name="T8" fmla="*/ 2147483647 w 849"/>
              <a:gd name="T9" fmla="*/ 2147483647 h 1158"/>
              <a:gd name="T10" fmla="*/ 2147483647 w 849"/>
              <a:gd name="T11" fmla="*/ 2147483647 h 1158"/>
              <a:gd name="T12" fmla="*/ 2147483647 w 849"/>
              <a:gd name="T13" fmla="*/ 2147483647 h 1158"/>
              <a:gd name="T14" fmla="*/ 2147483647 w 849"/>
              <a:gd name="T15" fmla="*/ 2147483647 h 1158"/>
              <a:gd name="T16" fmla="*/ 2147483647 w 849"/>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9"/>
              <a:gd name="T28" fmla="*/ 0 h 1158"/>
              <a:gd name="T29" fmla="*/ 849 w 849"/>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9" h="1158">
                <a:moveTo>
                  <a:pt x="0" y="1158"/>
                </a:moveTo>
                <a:cubicBezTo>
                  <a:pt x="41" y="1144"/>
                  <a:pt x="205" y="1140"/>
                  <a:pt x="238" y="1075"/>
                </a:cubicBezTo>
                <a:cubicBezTo>
                  <a:pt x="271" y="1010"/>
                  <a:pt x="173" y="834"/>
                  <a:pt x="197" y="765"/>
                </a:cubicBezTo>
                <a:cubicBezTo>
                  <a:pt x="221" y="696"/>
                  <a:pt x="355" y="710"/>
                  <a:pt x="383" y="662"/>
                </a:cubicBezTo>
                <a:cubicBezTo>
                  <a:pt x="411" y="614"/>
                  <a:pt x="358" y="523"/>
                  <a:pt x="363" y="475"/>
                </a:cubicBezTo>
                <a:cubicBezTo>
                  <a:pt x="368" y="427"/>
                  <a:pt x="374" y="394"/>
                  <a:pt x="414" y="372"/>
                </a:cubicBezTo>
                <a:cubicBezTo>
                  <a:pt x="454" y="350"/>
                  <a:pt x="559" y="374"/>
                  <a:pt x="600" y="341"/>
                </a:cubicBezTo>
                <a:cubicBezTo>
                  <a:pt x="641" y="308"/>
                  <a:pt x="620" y="233"/>
                  <a:pt x="662" y="176"/>
                </a:cubicBezTo>
                <a:cubicBezTo>
                  <a:pt x="704" y="119"/>
                  <a:pt x="810" y="37"/>
                  <a:pt x="849" y="0"/>
                </a:cubicBezTo>
              </a:path>
            </a:pathLst>
          </a:custGeom>
          <a:noFill/>
          <a:ln w="7620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185" name="Freeform 141"/>
          <p:cNvSpPr>
            <a:spLocks/>
          </p:cNvSpPr>
          <p:nvPr/>
        </p:nvSpPr>
        <p:spPr bwMode="auto">
          <a:xfrm>
            <a:off x="4724400" y="2057400"/>
            <a:ext cx="1347788" cy="1838325"/>
          </a:xfrm>
          <a:custGeom>
            <a:avLst/>
            <a:gdLst>
              <a:gd name="T0" fmla="*/ 0 w 849"/>
              <a:gd name="T1" fmla="*/ 2147483647 h 1158"/>
              <a:gd name="T2" fmla="*/ 2147483647 w 849"/>
              <a:gd name="T3" fmla="*/ 2147483647 h 1158"/>
              <a:gd name="T4" fmla="*/ 2147483647 w 849"/>
              <a:gd name="T5" fmla="*/ 2147483647 h 1158"/>
              <a:gd name="T6" fmla="*/ 2147483647 w 849"/>
              <a:gd name="T7" fmla="*/ 2147483647 h 1158"/>
              <a:gd name="T8" fmla="*/ 2147483647 w 849"/>
              <a:gd name="T9" fmla="*/ 2147483647 h 1158"/>
              <a:gd name="T10" fmla="*/ 2147483647 w 849"/>
              <a:gd name="T11" fmla="*/ 2147483647 h 1158"/>
              <a:gd name="T12" fmla="*/ 2147483647 w 849"/>
              <a:gd name="T13" fmla="*/ 2147483647 h 1158"/>
              <a:gd name="T14" fmla="*/ 2147483647 w 849"/>
              <a:gd name="T15" fmla="*/ 2147483647 h 1158"/>
              <a:gd name="T16" fmla="*/ 2147483647 w 849"/>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9"/>
              <a:gd name="T28" fmla="*/ 0 h 1158"/>
              <a:gd name="T29" fmla="*/ 849 w 849"/>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9" h="1158">
                <a:moveTo>
                  <a:pt x="0" y="1158"/>
                </a:moveTo>
                <a:cubicBezTo>
                  <a:pt x="41" y="1144"/>
                  <a:pt x="205" y="1140"/>
                  <a:pt x="238" y="1075"/>
                </a:cubicBezTo>
                <a:cubicBezTo>
                  <a:pt x="271" y="1010"/>
                  <a:pt x="173" y="834"/>
                  <a:pt x="197" y="765"/>
                </a:cubicBezTo>
                <a:cubicBezTo>
                  <a:pt x="221" y="696"/>
                  <a:pt x="355" y="710"/>
                  <a:pt x="383" y="662"/>
                </a:cubicBezTo>
                <a:cubicBezTo>
                  <a:pt x="411" y="614"/>
                  <a:pt x="358" y="523"/>
                  <a:pt x="363" y="475"/>
                </a:cubicBezTo>
                <a:cubicBezTo>
                  <a:pt x="368" y="427"/>
                  <a:pt x="374" y="394"/>
                  <a:pt x="414" y="372"/>
                </a:cubicBezTo>
                <a:cubicBezTo>
                  <a:pt x="454" y="350"/>
                  <a:pt x="559" y="374"/>
                  <a:pt x="600" y="341"/>
                </a:cubicBezTo>
                <a:cubicBezTo>
                  <a:pt x="641" y="308"/>
                  <a:pt x="620" y="233"/>
                  <a:pt x="662" y="176"/>
                </a:cubicBezTo>
                <a:cubicBezTo>
                  <a:pt x="704" y="119"/>
                  <a:pt x="810" y="37"/>
                  <a:pt x="849" y="0"/>
                </a:cubicBezTo>
              </a:path>
            </a:pathLst>
          </a:custGeom>
          <a:noFill/>
          <a:ln w="7620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117" name="Line 132"/>
          <p:cNvSpPr>
            <a:spLocks noChangeShapeType="1"/>
          </p:cNvSpPr>
          <p:nvPr/>
        </p:nvSpPr>
        <p:spPr bwMode="auto">
          <a:xfrm flipH="1">
            <a:off x="5105400" y="1704975"/>
            <a:ext cx="1270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18" name="Line 132"/>
          <p:cNvSpPr>
            <a:spLocks noChangeShapeType="1"/>
          </p:cNvSpPr>
          <p:nvPr/>
        </p:nvSpPr>
        <p:spPr bwMode="auto">
          <a:xfrm flipH="1">
            <a:off x="6273800" y="1704975"/>
            <a:ext cx="1270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 name="Line 133"/>
          <p:cNvSpPr>
            <a:spLocks noChangeShapeType="1"/>
          </p:cNvSpPr>
          <p:nvPr/>
        </p:nvSpPr>
        <p:spPr bwMode="auto">
          <a:xfrm>
            <a:off x="7543800" y="1704975"/>
            <a:ext cx="0" cy="26638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Title 7"/>
          <p:cNvSpPr>
            <a:spLocks noGrp="1"/>
          </p:cNvSpPr>
          <p:nvPr>
            <p:ph type="title"/>
          </p:nvPr>
        </p:nvSpPr>
        <p:spPr>
          <a:xfrm>
            <a:off x="457200" y="338328"/>
            <a:ext cx="8229600" cy="804672"/>
          </a:xfrm>
        </p:spPr>
        <p:txBody>
          <a:bodyPr/>
          <a:lstStyle/>
          <a:p>
            <a:r>
              <a:rPr lang="en-US" b="1">
                <a:solidFill>
                  <a:srgbClr val="C00000"/>
                </a:solidFill>
              </a:rPr>
              <a:t>Diode phát quang (LED)</a:t>
            </a:r>
            <a:endParaRPr lang="en-US"/>
          </a:p>
        </p:txBody>
      </p:sp>
    </p:spTree>
    <p:extLst>
      <p:ext uri="{BB962C8B-B14F-4D97-AF65-F5344CB8AC3E}">
        <p14:creationId xmlns:p14="http://schemas.microsoft.com/office/powerpoint/2010/main" val="2095748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fill="hold"/>
                                        <p:tgtEl>
                                          <p:spTgt spid="188"/>
                                        </p:tgtEl>
                                        <p:attrNameLst>
                                          <p:attrName>ppt_x</p:attrName>
                                        </p:attrNameLst>
                                      </p:cBhvr>
                                      <p:tavLst>
                                        <p:tav tm="0">
                                          <p:val>
                                            <p:strVal val="1+#ppt_w/2"/>
                                          </p:val>
                                        </p:tav>
                                        <p:tav tm="100000">
                                          <p:val>
                                            <p:strVal val="#ppt_x"/>
                                          </p:val>
                                        </p:tav>
                                      </p:tavLst>
                                    </p:anim>
                                    <p:anim calcmode="lin" valueType="num">
                                      <p:cBhvr additive="base">
                                        <p:cTn id="8" dur="500" fill="hold"/>
                                        <p:tgtEl>
                                          <p:spTgt spid="18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5" presetClass="path" presetSubtype="0" accel="50000" decel="50000" fill="hold" nodeType="afterEffect">
                                  <p:stCondLst>
                                    <p:cond delay="0"/>
                                  </p:stCondLst>
                                  <p:childTnLst>
                                    <p:animMotion origin="layout" path="M -3.61111E-6 1.71138E-6 L -0.096 1.71138E-6 " pathEditMode="relative" rAng="0" ptsTypes="AA">
                                      <p:cBhvr>
                                        <p:cTn id="11" dur="2000" fill="hold"/>
                                        <p:tgtEl>
                                          <p:spTgt spid="4"/>
                                        </p:tgtEl>
                                        <p:attrNameLst>
                                          <p:attrName>ppt_x</p:attrName>
                                          <p:attrName>ppt_y</p:attrName>
                                        </p:attrNameLst>
                                      </p:cBhvr>
                                      <p:rCtr x="-4809" y="0"/>
                                    </p:animMotion>
                                  </p:childTnLst>
                                </p:cTn>
                              </p:par>
                              <p:par>
                                <p:cTn id="12" presetID="63" presetClass="path" presetSubtype="0" accel="50000" decel="50000" fill="hold" nodeType="withEffect">
                                  <p:stCondLst>
                                    <p:cond delay="0"/>
                                  </p:stCondLst>
                                  <p:childTnLst>
                                    <p:animMotion origin="layout" path="M 3.05556E-6 2.85846E-6 L 0.13316 -0.01804 " pathEditMode="relative" rAng="0" ptsTypes="AA">
                                      <p:cBhvr>
                                        <p:cTn id="13" dur="2000" fill="hold"/>
                                        <p:tgtEl>
                                          <p:spTgt spid="6"/>
                                        </p:tgtEl>
                                        <p:attrNameLst>
                                          <p:attrName>ppt_x</p:attrName>
                                          <p:attrName>ppt_y</p:attrName>
                                        </p:attrNameLst>
                                      </p:cBhvr>
                                      <p:rCtr x="6649" y="-902"/>
                                    </p:animMotion>
                                  </p:childTnLst>
                                </p:cTn>
                              </p:par>
                            </p:childTnLst>
                          </p:cTn>
                        </p:par>
                        <p:par>
                          <p:cTn id="14" fill="hold" nodeType="afterGroup">
                            <p:stCondLst>
                              <p:cond delay="2500"/>
                            </p:stCondLst>
                            <p:childTnLst>
                              <p:par>
                                <p:cTn id="15" presetID="3" presetClass="exit" presetSubtype="10" fill="hold" nodeType="afterEffect">
                                  <p:stCondLst>
                                    <p:cond delay="0"/>
                                  </p:stCondLst>
                                  <p:childTnLst>
                                    <p:animEffect transition="out" filter="blinds(horizontal)">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3" presetClass="exit" presetSubtype="10" fill="hold"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41099"/>
                                        </p:tgtEl>
                                        <p:attrNameLst>
                                          <p:attrName>style.visibility</p:attrName>
                                        </p:attrNameLst>
                                      </p:cBhvr>
                                      <p:to>
                                        <p:strVal val="visible"/>
                                      </p:to>
                                    </p:set>
                                    <p:animEffect transition="in" filter="dissolve">
                                      <p:cBhvr>
                                        <p:cTn id="23" dur="500"/>
                                        <p:tgtEl>
                                          <p:spTgt spid="41099"/>
                                        </p:tgtEl>
                                      </p:cBhvr>
                                    </p:animEffect>
                                  </p:childTnLst>
                                  <p:subTnLst>
                                    <p:set>
                                      <p:cBhvr override="childStyle">
                                        <p:cTn dur="1" fill="hold" display="0" masterRel="sameClick" afterEffect="1">
                                          <p:stCondLst>
                                            <p:cond evt="end" delay="0">
                                              <p:tn val="21"/>
                                            </p:cond>
                                          </p:stCondLst>
                                        </p:cTn>
                                        <p:tgtEl>
                                          <p:spTgt spid="41099"/>
                                        </p:tgtEl>
                                        <p:attrNameLst>
                                          <p:attrName>style.visibility</p:attrName>
                                        </p:attrNameLst>
                                      </p:cBhvr>
                                      <p:to>
                                        <p:strVal val="hidden"/>
                                      </p:to>
                                    </p:set>
                                  </p:subTnLst>
                                </p:cTn>
                              </p:par>
                              <p:par>
                                <p:cTn id="24" presetID="9" presetClass="entr" presetSubtype="0" fill="hold" grpId="0" nodeType="with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dissolve">
                                      <p:cBhvr>
                                        <p:cTn id="26" dur="500"/>
                                        <p:tgtEl>
                                          <p:spTgt spid="183"/>
                                        </p:tgtEl>
                                      </p:cBhvr>
                                    </p:animEffect>
                                  </p:childTnLst>
                                  <p:subTnLst>
                                    <p:set>
                                      <p:cBhvr override="childStyle">
                                        <p:cTn dur="1" fill="hold" display="0" masterRel="sameClick" afterEffect="1">
                                          <p:stCondLst>
                                            <p:cond evt="end" delay="0">
                                              <p:tn val="24"/>
                                            </p:cond>
                                          </p:stCondLst>
                                        </p:cTn>
                                        <p:tgtEl>
                                          <p:spTgt spid="183"/>
                                        </p:tgtEl>
                                        <p:attrNameLst>
                                          <p:attrName>style.visibility</p:attrName>
                                        </p:attrNameLst>
                                      </p:cBhvr>
                                      <p:to>
                                        <p:strVal val="hidden"/>
                                      </p:to>
                                    </p:set>
                                  </p:subTnLst>
                                </p:cTn>
                              </p:par>
                            </p:childTnLst>
                          </p:cTn>
                        </p:par>
                        <p:par>
                          <p:cTn id="27" fill="hold" nodeType="afterGroup">
                            <p:stCondLst>
                              <p:cond delay="3000"/>
                            </p:stCondLst>
                            <p:childTnLst>
                              <p:par>
                                <p:cTn id="28" presetID="63" presetClass="path" presetSubtype="0" accel="50000" decel="50000" fill="hold" nodeType="afterEffect">
                                  <p:stCondLst>
                                    <p:cond delay="0"/>
                                  </p:stCondLst>
                                  <p:childTnLst>
                                    <p:animMotion origin="layout" path="M 1.38889E-6 -2.46068E-6 L 0.13837 0.0222 " pathEditMode="relative" rAng="0" ptsTypes="AA">
                                      <p:cBhvr>
                                        <p:cTn id="29" dur="2000" fill="hold"/>
                                        <p:tgtEl>
                                          <p:spTgt spid="5"/>
                                        </p:tgtEl>
                                        <p:attrNameLst>
                                          <p:attrName>ppt_x</p:attrName>
                                          <p:attrName>ppt_y</p:attrName>
                                        </p:attrNameLst>
                                      </p:cBhvr>
                                      <p:rCtr x="6910" y="1110"/>
                                    </p:animMotion>
                                  </p:childTnLst>
                                </p:cTn>
                              </p:par>
                              <p:par>
                                <p:cTn id="30" presetID="35" presetClass="path" presetSubtype="0" accel="50000" decel="50000" fill="hold" nodeType="withEffect">
                                  <p:stCondLst>
                                    <p:cond delay="0"/>
                                  </p:stCondLst>
                                  <p:childTnLst>
                                    <p:animMotion origin="layout" path="M -8.33333E-7 4.86586E-6 L -0.10885 0.01988 " pathEditMode="relative" rAng="0" ptsTypes="AA">
                                      <p:cBhvr>
                                        <p:cTn id="31" dur="2000" fill="hold"/>
                                        <p:tgtEl>
                                          <p:spTgt spid="2"/>
                                        </p:tgtEl>
                                        <p:attrNameLst>
                                          <p:attrName>ppt_x</p:attrName>
                                          <p:attrName>ppt_y</p:attrName>
                                        </p:attrNameLst>
                                      </p:cBhvr>
                                      <p:rCtr x="-5451" y="994"/>
                                    </p:animMotion>
                                  </p:childTnLst>
                                </p:cTn>
                              </p:par>
                            </p:childTnLst>
                          </p:cTn>
                        </p:par>
                        <p:par>
                          <p:cTn id="32" fill="hold" nodeType="afterGroup">
                            <p:stCondLst>
                              <p:cond delay="5000"/>
                            </p:stCondLst>
                            <p:childTnLst>
                              <p:par>
                                <p:cTn id="33" presetID="3" presetClass="exit" presetSubtype="10" fill="hold" nodeType="afterEffect">
                                  <p:stCondLst>
                                    <p:cond delay="0"/>
                                  </p:stCondLst>
                                  <p:childTnLst>
                                    <p:animEffect transition="out" filter="blinds(horizontal)">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9" presetClass="entr" presetSubtype="0" fill="hold" grpId="0" nodeType="withEffect">
                                  <p:stCondLst>
                                    <p:cond delay="0"/>
                                  </p:stCondLst>
                                  <p:childTnLst>
                                    <p:set>
                                      <p:cBhvr>
                                        <p:cTn id="40" dur="1" fill="hold">
                                          <p:stCondLst>
                                            <p:cond delay="0"/>
                                          </p:stCondLst>
                                        </p:cTn>
                                        <p:tgtEl>
                                          <p:spTgt spid="41100"/>
                                        </p:tgtEl>
                                        <p:attrNameLst>
                                          <p:attrName>style.visibility</p:attrName>
                                        </p:attrNameLst>
                                      </p:cBhvr>
                                      <p:to>
                                        <p:strVal val="visible"/>
                                      </p:to>
                                    </p:set>
                                    <p:animEffect transition="in" filter="dissolve">
                                      <p:cBhvr>
                                        <p:cTn id="41" dur="500"/>
                                        <p:tgtEl>
                                          <p:spTgt spid="41100"/>
                                        </p:tgtEl>
                                      </p:cBhvr>
                                    </p:animEffect>
                                  </p:childTnLst>
                                  <p:subTnLst>
                                    <p:set>
                                      <p:cBhvr override="childStyle">
                                        <p:cTn dur="1" fill="hold" display="0" masterRel="sameClick" afterEffect="1">
                                          <p:stCondLst>
                                            <p:cond evt="end" delay="0">
                                              <p:tn val="39"/>
                                            </p:cond>
                                          </p:stCondLst>
                                        </p:cTn>
                                        <p:tgtEl>
                                          <p:spTgt spid="41100"/>
                                        </p:tgtEl>
                                        <p:attrNameLst>
                                          <p:attrName>style.visibility</p:attrName>
                                        </p:attrNameLst>
                                      </p:cBhvr>
                                      <p:to>
                                        <p:strVal val="hidden"/>
                                      </p:to>
                                    </p:set>
                                  </p:subTnLst>
                                </p:cTn>
                              </p:par>
                              <p:par>
                                <p:cTn id="42" presetID="9" presetClass="entr" presetSubtype="0" fill="hold" grpId="0" nodeType="withEffect">
                                  <p:stCondLst>
                                    <p:cond delay="0"/>
                                  </p:stCondLst>
                                  <p:childTnLst>
                                    <p:set>
                                      <p:cBhvr>
                                        <p:cTn id="43" dur="1" fill="hold">
                                          <p:stCondLst>
                                            <p:cond delay="0"/>
                                          </p:stCondLst>
                                        </p:cTn>
                                        <p:tgtEl>
                                          <p:spTgt spid="184"/>
                                        </p:tgtEl>
                                        <p:attrNameLst>
                                          <p:attrName>style.visibility</p:attrName>
                                        </p:attrNameLst>
                                      </p:cBhvr>
                                      <p:to>
                                        <p:strVal val="visible"/>
                                      </p:to>
                                    </p:set>
                                    <p:animEffect transition="in" filter="dissolve">
                                      <p:cBhvr>
                                        <p:cTn id="44" dur="500"/>
                                        <p:tgtEl>
                                          <p:spTgt spid="184"/>
                                        </p:tgtEl>
                                      </p:cBhvr>
                                    </p:animEffect>
                                  </p:childTnLst>
                                  <p:subTnLst>
                                    <p:set>
                                      <p:cBhvr override="childStyle">
                                        <p:cTn dur="1" fill="hold" display="0" masterRel="sameClick" afterEffect="1">
                                          <p:stCondLst>
                                            <p:cond evt="end" delay="0">
                                              <p:tn val="42"/>
                                            </p:cond>
                                          </p:stCondLst>
                                        </p:cTn>
                                        <p:tgtEl>
                                          <p:spTgt spid="184"/>
                                        </p:tgtEl>
                                        <p:attrNameLst>
                                          <p:attrName>style.visibility</p:attrName>
                                        </p:attrNameLst>
                                      </p:cBhvr>
                                      <p:to>
                                        <p:strVal val="hidden"/>
                                      </p:to>
                                    </p:set>
                                  </p:subTnLst>
                                </p:cTn>
                              </p:par>
                            </p:childTnLst>
                          </p:cTn>
                        </p:par>
                        <p:par>
                          <p:cTn id="45" fill="hold" nodeType="afterGroup">
                            <p:stCondLst>
                              <p:cond delay="5500"/>
                            </p:stCondLst>
                            <p:childTnLst>
                              <p:par>
                                <p:cTn id="46" presetID="63" presetClass="path" presetSubtype="0" accel="50000" decel="50000" fill="hold" nodeType="afterEffect">
                                  <p:stCondLst>
                                    <p:cond delay="0"/>
                                  </p:stCondLst>
                                  <p:childTnLst>
                                    <p:animMotion origin="layout" path="M -1.66667E-6 -1.02683E-6 L 0.12604 -0.00324 " pathEditMode="relative" rAng="0" ptsTypes="AA">
                                      <p:cBhvr>
                                        <p:cTn id="47" dur="2000" fill="hold"/>
                                        <p:tgtEl>
                                          <p:spTgt spid="24"/>
                                        </p:tgtEl>
                                        <p:attrNameLst>
                                          <p:attrName>ppt_x</p:attrName>
                                          <p:attrName>ppt_y</p:attrName>
                                        </p:attrNameLst>
                                      </p:cBhvr>
                                      <p:rCtr x="6302" y="-162"/>
                                    </p:animMotion>
                                  </p:childTnLst>
                                </p:cTn>
                              </p:par>
                              <p:par>
                                <p:cTn id="48" presetID="35" presetClass="path" presetSubtype="0" accel="50000" decel="50000" fill="hold" nodeType="withEffect">
                                  <p:stCondLst>
                                    <p:cond delay="0"/>
                                  </p:stCondLst>
                                  <p:childTnLst>
                                    <p:animMotion origin="layout" path="M -8.33333E-7 -4.11656E-6 L -0.12552 -4.11656E-6 " pathEditMode="relative" rAng="0" ptsTypes="AA">
                                      <p:cBhvr>
                                        <p:cTn id="49" dur="2000" fill="hold"/>
                                        <p:tgtEl>
                                          <p:spTgt spid="3"/>
                                        </p:tgtEl>
                                        <p:attrNameLst>
                                          <p:attrName>ppt_x</p:attrName>
                                          <p:attrName>ppt_y</p:attrName>
                                        </p:attrNameLst>
                                      </p:cBhvr>
                                      <p:rCtr x="-6285" y="0"/>
                                    </p:animMotion>
                                  </p:childTnLst>
                                </p:cTn>
                              </p:par>
                            </p:childTnLst>
                          </p:cTn>
                        </p:par>
                        <p:par>
                          <p:cTn id="50" fill="hold" nodeType="afterGroup">
                            <p:stCondLst>
                              <p:cond delay="7500"/>
                            </p:stCondLst>
                            <p:childTnLst>
                              <p:par>
                                <p:cTn id="51" presetID="3" presetClass="exit" presetSubtype="10" fill="hold" nodeType="afterEffect">
                                  <p:stCondLst>
                                    <p:cond delay="0"/>
                                  </p:stCondLst>
                                  <p:childTnLst>
                                    <p:animEffect transition="out" filter="blinds(horizontal)">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1101"/>
                                        </p:tgtEl>
                                        <p:attrNameLst>
                                          <p:attrName>style.visibility</p:attrName>
                                        </p:attrNameLst>
                                      </p:cBhvr>
                                      <p:to>
                                        <p:strVal val="visible"/>
                                      </p:to>
                                    </p:set>
                                    <p:animEffect transition="in" filter="dissolve">
                                      <p:cBhvr>
                                        <p:cTn id="59" dur="500"/>
                                        <p:tgtEl>
                                          <p:spTgt spid="41101"/>
                                        </p:tgtEl>
                                      </p:cBhvr>
                                    </p:animEffect>
                                  </p:childTnLst>
                                  <p:subTnLst>
                                    <p:set>
                                      <p:cBhvr override="childStyle">
                                        <p:cTn dur="1" fill="hold" display="0" masterRel="sameClick" afterEffect="1">
                                          <p:stCondLst>
                                            <p:cond evt="end" delay="0">
                                              <p:tn val="57"/>
                                            </p:cond>
                                          </p:stCondLst>
                                        </p:cTn>
                                        <p:tgtEl>
                                          <p:spTgt spid="41101"/>
                                        </p:tgtEl>
                                        <p:attrNameLst>
                                          <p:attrName>style.visibility</p:attrName>
                                        </p:attrNameLst>
                                      </p:cBhvr>
                                      <p:to>
                                        <p:strVal val="hidden"/>
                                      </p:to>
                                    </p:set>
                                  </p:subTnLst>
                                </p:cTn>
                              </p:par>
                              <p:par>
                                <p:cTn id="60" presetID="9"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animEffect transition="in" filter="dissolve">
                                      <p:cBhvr>
                                        <p:cTn id="62" dur="500"/>
                                        <p:tgtEl>
                                          <p:spTgt spid="185"/>
                                        </p:tgtEl>
                                      </p:cBhvr>
                                    </p:animEffect>
                                  </p:childTnLst>
                                  <p:subTnLst>
                                    <p:set>
                                      <p:cBhvr override="childStyle">
                                        <p:cTn dur="1" fill="hold" display="0" masterRel="sameClick" afterEffect="1">
                                          <p:stCondLst>
                                            <p:cond evt="end" delay="0">
                                              <p:tn val="60"/>
                                            </p:cond>
                                          </p:stCondLst>
                                        </p:cTn>
                                        <p:tgtEl>
                                          <p:spTgt spid="185"/>
                                        </p:tgtEl>
                                        <p:attrNameLst>
                                          <p:attrName>style.visibility</p:attrName>
                                        </p:attrNameLst>
                                      </p:cBhvr>
                                      <p:to>
                                        <p:strVal val="hidden"/>
                                      </p:to>
                                    </p:set>
                                  </p:subTnLst>
                                </p:cTn>
                              </p:par>
                            </p:childTnLst>
                          </p:cTn>
                        </p:par>
                        <p:par>
                          <p:cTn id="63" fill="hold" nodeType="afterGroup">
                            <p:stCondLst>
                              <p:cond delay="8000"/>
                            </p:stCondLst>
                            <p:childTnLst>
                              <p:par>
                                <p:cTn id="64" presetID="23" presetClass="entr" presetSubtype="528" fill="hold" grpId="0" nodeType="afterEffect">
                                  <p:stCondLst>
                                    <p:cond delay="0"/>
                                  </p:stCondLst>
                                  <p:childTnLst>
                                    <p:set>
                                      <p:cBhvr>
                                        <p:cTn id="65" dur="1" fill="hold">
                                          <p:stCondLst>
                                            <p:cond delay="0"/>
                                          </p:stCondLst>
                                        </p:cTn>
                                        <p:tgtEl>
                                          <p:spTgt spid="41103"/>
                                        </p:tgtEl>
                                        <p:attrNameLst>
                                          <p:attrName>style.visibility</p:attrName>
                                        </p:attrNameLst>
                                      </p:cBhvr>
                                      <p:to>
                                        <p:strVal val="visible"/>
                                      </p:to>
                                    </p:set>
                                    <p:anim calcmode="lin" valueType="num">
                                      <p:cBhvr>
                                        <p:cTn id="66" dur="500" fill="hold"/>
                                        <p:tgtEl>
                                          <p:spTgt spid="41103"/>
                                        </p:tgtEl>
                                        <p:attrNameLst>
                                          <p:attrName>ppt_w</p:attrName>
                                        </p:attrNameLst>
                                      </p:cBhvr>
                                      <p:tavLst>
                                        <p:tav tm="0">
                                          <p:val>
                                            <p:fltVal val="0"/>
                                          </p:val>
                                        </p:tav>
                                        <p:tav tm="100000">
                                          <p:val>
                                            <p:strVal val="#ppt_w"/>
                                          </p:val>
                                        </p:tav>
                                      </p:tavLst>
                                    </p:anim>
                                    <p:anim calcmode="lin" valueType="num">
                                      <p:cBhvr>
                                        <p:cTn id="67" dur="500" fill="hold"/>
                                        <p:tgtEl>
                                          <p:spTgt spid="41103"/>
                                        </p:tgtEl>
                                        <p:attrNameLst>
                                          <p:attrName>ppt_h</p:attrName>
                                        </p:attrNameLst>
                                      </p:cBhvr>
                                      <p:tavLst>
                                        <p:tav tm="0">
                                          <p:val>
                                            <p:fltVal val="0"/>
                                          </p:val>
                                        </p:tav>
                                        <p:tav tm="100000">
                                          <p:val>
                                            <p:strVal val="#ppt_h"/>
                                          </p:val>
                                        </p:tav>
                                      </p:tavLst>
                                    </p:anim>
                                    <p:anim calcmode="lin" valueType="num">
                                      <p:cBhvr>
                                        <p:cTn id="68" dur="500" fill="hold"/>
                                        <p:tgtEl>
                                          <p:spTgt spid="41103"/>
                                        </p:tgtEl>
                                        <p:attrNameLst>
                                          <p:attrName>ppt_x</p:attrName>
                                        </p:attrNameLst>
                                      </p:cBhvr>
                                      <p:tavLst>
                                        <p:tav tm="0">
                                          <p:val>
                                            <p:fltVal val="0.5"/>
                                          </p:val>
                                        </p:tav>
                                        <p:tav tm="100000">
                                          <p:val>
                                            <p:strVal val="#ppt_x"/>
                                          </p:val>
                                        </p:tav>
                                      </p:tavLst>
                                    </p:anim>
                                    <p:anim calcmode="lin" valueType="num">
                                      <p:cBhvr>
                                        <p:cTn id="69" dur="500" fill="hold"/>
                                        <p:tgtEl>
                                          <p:spTgt spid="4110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9" grpId="0" animBg="1"/>
      <p:bldP spid="41100" grpId="0" animBg="1"/>
      <p:bldP spid="41101" grpId="0" animBg="1"/>
      <p:bldP spid="41103" grpId="0" autoUpdateAnimBg="0"/>
      <p:bldP spid="183" grpId="0" animBg="1"/>
      <p:bldP spid="184" grpId="0" animBg="1"/>
      <p:bldP spid="185" grpId="0" animBg="1"/>
      <p:bldP spid="18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5181600" y="3352800"/>
            <a:ext cx="695325" cy="479425"/>
            <a:chOff x="1500" y="1079"/>
            <a:chExt cx="438" cy="302"/>
          </a:xfrm>
        </p:grpSpPr>
        <p:sp>
          <p:nvSpPr>
            <p:cNvPr id="46119" name="AutoShape 3"/>
            <p:cNvSpPr>
              <a:spLocks noChangeArrowheads="1"/>
            </p:cNvSpPr>
            <p:nvPr/>
          </p:nvSpPr>
          <p:spPr bwMode="auto">
            <a:xfrm>
              <a:off x="1538" y="1093"/>
              <a:ext cx="360" cy="288"/>
            </a:xfrm>
            <a:prstGeom prst="triangle">
              <a:avLst>
                <a:gd name="adj" fmla="val 50000"/>
              </a:avLst>
            </a:prstGeom>
            <a:solidFill>
              <a:schemeClr val="tx1"/>
            </a:solidFill>
            <a:ln w="9525">
              <a:solidFill>
                <a:schemeClr val="tx1"/>
              </a:solidFill>
              <a:miter lim="800000"/>
              <a:headEnd/>
              <a:tailEnd/>
            </a:ln>
          </p:spPr>
          <p:txBody>
            <a:bodyPr wrap="none" anchor="ctr"/>
            <a:lstStyle/>
            <a:p>
              <a:endParaRPr lang="vi-VN"/>
            </a:p>
          </p:txBody>
        </p:sp>
        <p:sp>
          <p:nvSpPr>
            <p:cNvPr id="46120" name="Line 4"/>
            <p:cNvSpPr>
              <a:spLocks noChangeShapeType="1"/>
            </p:cNvSpPr>
            <p:nvPr/>
          </p:nvSpPr>
          <p:spPr bwMode="auto">
            <a:xfrm>
              <a:off x="1500" y="1079"/>
              <a:ext cx="4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083" name="Rectangle 5" descr="50%"/>
          <p:cNvSpPr>
            <a:spLocks noChangeArrowheads="1"/>
          </p:cNvSpPr>
          <p:nvPr/>
        </p:nvSpPr>
        <p:spPr bwMode="auto">
          <a:xfrm>
            <a:off x="1177925" y="2662238"/>
            <a:ext cx="1735138" cy="1536700"/>
          </a:xfrm>
          <a:prstGeom prst="rect">
            <a:avLst/>
          </a:prstGeom>
          <a:pattFill prst="pct50">
            <a:fgClr>
              <a:srgbClr val="99CCFF"/>
            </a:fgClr>
            <a:bgClr>
              <a:srgbClr val="475E76"/>
            </a:bgClr>
          </a:pattFill>
          <a:ln w="9525">
            <a:miter lim="800000"/>
            <a:headEnd/>
            <a:tailEnd/>
          </a:ln>
          <a:scene3d>
            <a:camera prst="legacyPerspectiveTopRight"/>
            <a:lightRig rig="legacyFlat3" dir="b"/>
          </a:scene3d>
          <a:sp3d extrusionH="1801800" prstMaterial="legacyMatte">
            <a:bevelT w="13500" h="13500" prst="angle"/>
            <a:bevelB w="13500" h="13500" prst="angle"/>
            <a:extrusionClr>
              <a:schemeClr val="bg2"/>
            </a:extrusionClr>
          </a:sp3d>
        </p:spPr>
        <p:txBody>
          <a:bodyPr wrap="none" anchor="ctr">
            <a:flatTx/>
          </a:bodyPr>
          <a:lstStyle/>
          <a:p>
            <a:pPr algn="ctr" eaLnBrk="0" hangingPunct="0"/>
            <a:endParaRPr lang="vi-VN" sz="3600">
              <a:latin typeface="Times New Roman" pitchFamily="18" charset="0"/>
            </a:endParaRPr>
          </a:p>
        </p:txBody>
      </p:sp>
      <p:sp>
        <p:nvSpPr>
          <p:cNvPr id="46084" name="Text Box 6"/>
          <p:cNvSpPr txBox="1">
            <a:spLocks noChangeArrowheads="1"/>
          </p:cNvSpPr>
          <p:nvPr/>
        </p:nvSpPr>
        <p:spPr bwMode="auto">
          <a:xfrm>
            <a:off x="1408113" y="2822575"/>
            <a:ext cx="13350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3200" b="1">
                <a:solidFill>
                  <a:schemeClr val="bg1"/>
                </a:solidFill>
                <a:latin typeface="Times New Roman" pitchFamily="18" charset="0"/>
              </a:rPr>
              <a:t>Power</a:t>
            </a:r>
          </a:p>
          <a:p>
            <a:r>
              <a:rPr lang="en-US" sz="3200" b="1">
                <a:solidFill>
                  <a:schemeClr val="bg1"/>
                </a:solidFill>
                <a:latin typeface="Times New Roman" pitchFamily="18" charset="0"/>
              </a:rPr>
              <a:t>supply</a:t>
            </a:r>
          </a:p>
        </p:txBody>
      </p:sp>
      <p:grpSp>
        <p:nvGrpSpPr>
          <p:cNvPr id="46085" name="Group 7"/>
          <p:cNvGrpSpPr>
            <a:grpSpLocks/>
          </p:cNvGrpSpPr>
          <p:nvPr/>
        </p:nvGrpSpPr>
        <p:grpSpPr bwMode="auto">
          <a:xfrm rot="5400000">
            <a:off x="3679825" y="1447800"/>
            <a:ext cx="330200" cy="984250"/>
            <a:chOff x="2000" y="1771"/>
            <a:chExt cx="208" cy="620"/>
          </a:xfrm>
        </p:grpSpPr>
        <p:sp>
          <p:nvSpPr>
            <p:cNvPr id="46112" name="Line 8"/>
            <p:cNvSpPr>
              <a:spLocks noChangeShapeType="1"/>
            </p:cNvSpPr>
            <p:nvPr/>
          </p:nvSpPr>
          <p:spPr bwMode="auto">
            <a:xfrm flipV="1">
              <a:off x="2001" y="1925"/>
              <a:ext cx="207"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3" name="Line 9"/>
            <p:cNvSpPr>
              <a:spLocks noChangeShapeType="1"/>
            </p:cNvSpPr>
            <p:nvPr/>
          </p:nvSpPr>
          <p:spPr bwMode="auto">
            <a:xfrm flipV="1">
              <a:off x="2001" y="2131"/>
              <a:ext cx="207"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4" name="Line 10"/>
            <p:cNvSpPr>
              <a:spLocks noChangeShapeType="1"/>
            </p:cNvSpPr>
            <p:nvPr/>
          </p:nvSpPr>
          <p:spPr bwMode="auto">
            <a:xfrm flipH="1" flipV="1">
              <a:off x="2001" y="2028"/>
              <a:ext cx="207"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5" name="Line 11"/>
            <p:cNvSpPr>
              <a:spLocks noChangeShapeType="1"/>
            </p:cNvSpPr>
            <p:nvPr/>
          </p:nvSpPr>
          <p:spPr bwMode="auto">
            <a:xfrm flipH="1" flipV="1">
              <a:off x="2001" y="2232"/>
              <a:ext cx="207"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6" name="Line 12"/>
            <p:cNvSpPr>
              <a:spLocks noChangeShapeType="1"/>
            </p:cNvSpPr>
            <p:nvPr/>
          </p:nvSpPr>
          <p:spPr bwMode="auto">
            <a:xfrm flipH="1" flipV="1">
              <a:off x="2001" y="1821"/>
              <a:ext cx="207"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7" name="Freeform 13"/>
            <p:cNvSpPr>
              <a:spLocks/>
            </p:cNvSpPr>
            <p:nvPr/>
          </p:nvSpPr>
          <p:spPr bwMode="auto">
            <a:xfrm flipH="1">
              <a:off x="2101" y="2336"/>
              <a:ext cx="107" cy="55"/>
            </a:xfrm>
            <a:custGeom>
              <a:avLst/>
              <a:gdLst>
                <a:gd name="T0" fmla="*/ 2 w 131"/>
                <a:gd name="T1" fmla="*/ 2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6118" name="Freeform 14"/>
            <p:cNvSpPr>
              <a:spLocks/>
            </p:cNvSpPr>
            <p:nvPr/>
          </p:nvSpPr>
          <p:spPr bwMode="auto">
            <a:xfrm flipH="1">
              <a:off x="2000" y="1771"/>
              <a:ext cx="100" cy="50"/>
            </a:xfrm>
            <a:custGeom>
              <a:avLst/>
              <a:gdLst>
                <a:gd name="T0" fmla="*/ 2 w 131"/>
                <a:gd name="T1" fmla="*/ 1 h 68"/>
                <a:gd name="T2" fmla="*/ 0 w 131"/>
                <a:gd name="T3" fmla="*/ 0 h 68"/>
                <a:gd name="T4" fmla="*/ 0 60000 65536"/>
                <a:gd name="T5" fmla="*/ 0 60000 65536"/>
                <a:gd name="T6" fmla="*/ 0 w 131"/>
                <a:gd name="T7" fmla="*/ 0 h 68"/>
                <a:gd name="T8" fmla="*/ 131 w 131"/>
                <a:gd name="T9" fmla="*/ 68 h 68"/>
              </a:gdLst>
              <a:ahLst/>
              <a:cxnLst>
                <a:cxn ang="T4">
                  <a:pos x="T0" y="T1"/>
                </a:cxn>
                <a:cxn ang="T5">
                  <a:pos x="T2" y="T3"/>
                </a:cxn>
              </a:cxnLst>
              <a:rect l="T6" t="T7" r="T8" b="T9"/>
              <a:pathLst>
                <a:path w="131" h="68">
                  <a:moveTo>
                    <a:pt x="131" y="68"/>
                  </a:moveTo>
                  <a:lnTo>
                    <a:pt x="0"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grpSp>
      <p:grpSp>
        <p:nvGrpSpPr>
          <p:cNvPr id="46086" name="Group 15"/>
          <p:cNvGrpSpPr>
            <a:grpSpLocks/>
          </p:cNvGrpSpPr>
          <p:nvPr/>
        </p:nvGrpSpPr>
        <p:grpSpPr bwMode="auto">
          <a:xfrm>
            <a:off x="1757363" y="4640263"/>
            <a:ext cx="762000" cy="304800"/>
            <a:chOff x="1261" y="2969"/>
            <a:chExt cx="480" cy="192"/>
          </a:xfrm>
        </p:grpSpPr>
        <p:sp>
          <p:nvSpPr>
            <p:cNvPr id="46109" name="Line 16"/>
            <p:cNvSpPr>
              <a:spLocks noChangeShapeType="1"/>
            </p:cNvSpPr>
            <p:nvPr/>
          </p:nvSpPr>
          <p:spPr bwMode="auto">
            <a:xfrm>
              <a:off x="1261" y="2969"/>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0" name="Line 17"/>
            <p:cNvSpPr>
              <a:spLocks noChangeShapeType="1"/>
            </p:cNvSpPr>
            <p:nvPr/>
          </p:nvSpPr>
          <p:spPr bwMode="auto">
            <a:xfrm>
              <a:off x="1357" y="3065"/>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1" name="Line 18"/>
            <p:cNvSpPr>
              <a:spLocks noChangeShapeType="1"/>
            </p:cNvSpPr>
            <p:nvPr/>
          </p:nvSpPr>
          <p:spPr bwMode="auto">
            <a:xfrm>
              <a:off x="1453" y="3161"/>
              <a:ext cx="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087" name="Group 19"/>
          <p:cNvGrpSpPr>
            <a:grpSpLocks/>
          </p:cNvGrpSpPr>
          <p:nvPr/>
        </p:nvGrpSpPr>
        <p:grpSpPr bwMode="auto">
          <a:xfrm>
            <a:off x="5149850" y="4708525"/>
            <a:ext cx="762000" cy="304800"/>
            <a:chOff x="1261" y="2969"/>
            <a:chExt cx="480" cy="192"/>
          </a:xfrm>
        </p:grpSpPr>
        <p:sp>
          <p:nvSpPr>
            <p:cNvPr id="46106" name="Line 20"/>
            <p:cNvSpPr>
              <a:spLocks noChangeShapeType="1"/>
            </p:cNvSpPr>
            <p:nvPr/>
          </p:nvSpPr>
          <p:spPr bwMode="auto">
            <a:xfrm>
              <a:off x="1261" y="2969"/>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7" name="Line 21"/>
            <p:cNvSpPr>
              <a:spLocks noChangeShapeType="1"/>
            </p:cNvSpPr>
            <p:nvPr/>
          </p:nvSpPr>
          <p:spPr bwMode="auto">
            <a:xfrm>
              <a:off x="1357" y="3065"/>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8" name="Line 22"/>
            <p:cNvSpPr>
              <a:spLocks noChangeShapeType="1"/>
            </p:cNvSpPr>
            <p:nvPr/>
          </p:nvSpPr>
          <p:spPr bwMode="auto">
            <a:xfrm>
              <a:off x="1453" y="3161"/>
              <a:ext cx="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088" name="Line 23"/>
          <p:cNvSpPr>
            <a:spLocks noChangeShapeType="1"/>
          </p:cNvSpPr>
          <p:nvPr/>
        </p:nvSpPr>
        <p:spPr bwMode="auto">
          <a:xfrm flipH="1">
            <a:off x="2201863" y="1951038"/>
            <a:ext cx="11652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9" name="Line 24"/>
          <p:cNvSpPr>
            <a:spLocks noChangeShapeType="1"/>
          </p:cNvSpPr>
          <p:nvPr/>
        </p:nvSpPr>
        <p:spPr bwMode="auto">
          <a:xfrm>
            <a:off x="4325938" y="1928813"/>
            <a:ext cx="12176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0" name="Line 25"/>
          <p:cNvSpPr>
            <a:spLocks noChangeShapeType="1"/>
          </p:cNvSpPr>
          <p:nvPr/>
        </p:nvSpPr>
        <p:spPr bwMode="auto">
          <a:xfrm>
            <a:off x="2208213" y="1936750"/>
            <a:ext cx="0" cy="6000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1" name="Line 26"/>
          <p:cNvSpPr>
            <a:spLocks noChangeShapeType="1"/>
          </p:cNvSpPr>
          <p:nvPr/>
        </p:nvSpPr>
        <p:spPr bwMode="auto">
          <a:xfrm flipV="1">
            <a:off x="2139950" y="4198938"/>
            <a:ext cx="0" cy="436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2" name="Line 27"/>
          <p:cNvSpPr>
            <a:spLocks noChangeShapeType="1"/>
          </p:cNvSpPr>
          <p:nvPr/>
        </p:nvSpPr>
        <p:spPr bwMode="auto">
          <a:xfrm flipV="1">
            <a:off x="5527675" y="1912938"/>
            <a:ext cx="0" cy="14430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3" name="Line 28"/>
          <p:cNvSpPr>
            <a:spLocks noChangeShapeType="1"/>
          </p:cNvSpPr>
          <p:nvPr/>
        </p:nvSpPr>
        <p:spPr bwMode="auto">
          <a:xfrm>
            <a:off x="5529263" y="3844925"/>
            <a:ext cx="0" cy="8620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6094" name="Group 29"/>
          <p:cNvGrpSpPr>
            <a:grpSpLocks/>
          </p:cNvGrpSpPr>
          <p:nvPr/>
        </p:nvGrpSpPr>
        <p:grpSpPr bwMode="auto">
          <a:xfrm>
            <a:off x="2324100" y="2044700"/>
            <a:ext cx="325438" cy="325438"/>
            <a:chOff x="1880" y="3365"/>
            <a:chExt cx="205" cy="205"/>
          </a:xfrm>
        </p:grpSpPr>
        <p:sp>
          <p:nvSpPr>
            <p:cNvPr id="46104" name="Line 30"/>
            <p:cNvSpPr>
              <a:spLocks noChangeShapeType="1"/>
            </p:cNvSpPr>
            <p:nvPr/>
          </p:nvSpPr>
          <p:spPr bwMode="auto">
            <a:xfrm>
              <a:off x="1880" y="3463"/>
              <a:ext cx="205"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5" name="Line 31"/>
            <p:cNvSpPr>
              <a:spLocks noChangeShapeType="1"/>
            </p:cNvSpPr>
            <p:nvPr/>
          </p:nvSpPr>
          <p:spPr bwMode="auto">
            <a:xfrm rot="-5400000">
              <a:off x="1880" y="3468"/>
              <a:ext cx="205"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095" name="Text Box 32"/>
          <p:cNvSpPr txBox="1">
            <a:spLocks noChangeArrowheads="1"/>
          </p:cNvSpPr>
          <p:nvPr/>
        </p:nvSpPr>
        <p:spPr bwMode="auto">
          <a:xfrm>
            <a:off x="3160713" y="2870200"/>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b="1">
                <a:solidFill>
                  <a:schemeClr val="accent2"/>
                </a:solidFill>
                <a:latin typeface="Times New Roman" pitchFamily="18" charset="0"/>
              </a:rPr>
              <a:t>V</a:t>
            </a:r>
            <a:r>
              <a:rPr lang="en-US" sz="2800" b="1" baseline="-25000">
                <a:solidFill>
                  <a:schemeClr val="accent2"/>
                </a:solidFill>
                <a:latin typeface="Times New Roman" pitchFamily="18" charset="0"/>
              </a:rPr>
              <a:t>S</a:t>
            </a:r>
            <a:endParaRPr lang="en-US" sz="2800" b="1">
              <a:solidFill>
                <a:schemeClr val="accent2"/>
              </a:solidFill>
              <a:latin typeface="Times New Roman" pitchFamily="18" charset="0"/>
            </a:endParaRPr>
          </a:p>
        </p:txBody>
      </p:sp>
      <p:sp>
        <p:nvSpPr>
          <p:cNvPr id="46096" name="Text Box 33"/>
          <p:cNvSpPr txBox="1">
            <a:spLocks noChangeArrowheads="1"/>
          </p:cNvSpPr>
          <p:nvPr/>
        </p:nvSpPr>
        <p:spPr bwMode="auto">
          <a:xfrm>
            <a:off x="3646488" y="2135188"/>
            <a:ext cx="576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b="1">
                <a:solidFill>
                  <a:schemeClr val="accent2"/>
                </a:solidFill>
                <a:latin typeface="Times New Roman" pitchFamily="18" charset="0"/>
              </a:rPr>
              <a:t>R</a:t>
            </a:r>
            <a:r>
              <a:rPr lang="en-US" sz="2800" b="1" baseline="-25000">
                <a:solidFill>
                  <a:schemeClr val="accent2"/>
                </a:solidFill>
                <a:latin typeface="Times New Roman" pitchFamily="18" charset="0"/>
              </a:rPr>
              <a:t>S</a:t>
            </a:r>
            <a:endParaRPr lang="en-US" sz="2800" b="1">
              <a:solidFill>
                <a:schemeClr val="accent2"/>
              </a:solidFill>
              <a:latin typeface="Times New Roman" pitchFamily="18" charset="0"/>
            </a:endParaRPr>
          </a:p>
        </p:txBody>
      </p:sp>
      <p:grpSp>
        <p:nvGrpSpPr>
          <p:cNvPr id="7" name="Group 34"/>
          <p:cNvGrpSpPr>
            <a:grpSpLocks/>
          </p:cNvGrpSpPr>
          <p:nvPr/>
        </p:nvGrpSpPr>
        <p:grpSpPr bwMode="auto">
          <a:xfrm>
            <a:off x="5861050" y="3178175"/>
            <a:ext cx="339725" cy="587375"/>
            <a:chOff x="3673" y="1527"/>
            <a:chExt cx="214" cy="370"/>
          </a:xfrm>
        </p:grpSpPr>
        <p:sp>
          <p:nvSpPr>
            <p:cNvPr id="46102" name="Line 35"/>
            <p:cNvSpPr>
              <a:spLocks noChangeShapeType="1"/>
            </p:cNvSpPr>
            <p:nvPr/>
          </p:nvSpPr>
          <p:spPr bwMode="auto">
            <a:xfrm flipH="1">
              <a:off x="3673" y="1527"/>
              <a:ext cx="197" cy="19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3" name="Line 36"/>
            <p:cNvSpPr>
              <a:spLocks noChangeShapeType="1"/>
            </p:cNvSpPr>
            <p:nvPr/>
          </p:nvSpPr>
          <p:spPr bwMode="auto">
            <a:xfrm flipH="1">
              <a:off x="3690" y="1700"/>
              <a:ext cx="197" cy="19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45" name="Text Box 37"/>
          <p:cNvSpPr txBox="1">
            <a:spLocks noChangeArrowheads="1"/>
          </p:cNvSpPr>
          <p:nvPr/>
        </p:nvSpPr>
        <p:spPr bwMode="auto">
          <a:xfrm>
            <a:off x="990600" y="5181600"/>
            <a:ext cx="7226300" cy="830263"/>
          </a:xfrm>
          <a:prstGeom prst="rect">
            <a:avLst/>
          </a:prstGeom>
          <a:noFill/>
          <a:ln w="9525">
            <a:noFill/>
            <a:miter lim="800000"/>
            <a:headEnd/>
            <a:tailEnd/>
          </a:ln>
        </p:spPr>
        <p:txBody>
          <a:bodyPr>
            <a:spAutoFit/>
          </a:bodyPr>
          <a:lstStyle/>
          <a:p>
            <a:pPr algn="ctr" eaLnBrk="0" hangingPunct="0">
              <a:defRPr/>
            </a:pPr>
            <a:r>
              <a:rPr lang="en-US" sz="2400" b="1" dirty="0">
                <a:solidFill>
                  <a:schemeClr val="bg2">
                    <a:lumMod val="10000"/>
                  </a:schemeClr>
                </a:solidFill>
                <a:latin typeface="Constantia" pitchFamily="18" charset="0"/>
              </a:rPr>
              <a:t>Photodiode  </a:t>
            </a:r>
            <a:r>
              <a:rPr lang="en-US" sz="2400" b="1" dirty="0" err="1">
                <a:solidFill>
                  <a:schemeClr val="bg2">
                    <a:lumMod val="10000"/>
                  </a:schemeClr>
                </a:solidFill>
                <a:latin typeface="Constantia" pitchFamily="18" charset="0"/>
              </a:rPr>
              <a:t>được</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phân</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cực</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ngược</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và</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dẫn</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điện</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khi</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có</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ánh</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sáng</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chiếu</a:t>
            </a:r>
            <a:r>
              <a:rPr lang="en-US" sz="2400" b="1" dirty="0">
                <a:solidFill>
                  <a:schemeClr val="bg2">
                    <a:lumMod val="10000"/>
                  </a:schemeClr>
                </a:solidFill>
                <a:latin typeface="Constantia" pitchFamily="18" charset="0"/>
              </a:rPr>
              <a:t> </a:t>
            </a:r>
            <a:r>
              <a:rPr lang="en-US" sz="2400" b="1" dirty="0" err="1">
                <a:solidFill>
                  <a:schemeClr val="bg2">
                    <a:lumMod val="10000"/>
                  </a:schemeClr>
                </a:solidFill>
                <a:latin typeface="Constantia" pitchFamily="18" charset="0"/>
              </a:rPr>
              <a:t>vào</a:t>
            </a:r>
            <a:endParaRPr lang="en-US" sz="2400" b="1" dirty="0">
              <a:solidFill>
                <a:schemeClr val="bg2">
                  <a:lumMod val="10000"/>
                </a:schemeClr>
              </a:solidFill>
              <a:latin typeface="Constantia" pitchFamily="18" charset="0"/>
            </a:endParaRPr>
          </a:p>
        </p:txBody>
      </p:sp>
      <p:sp>
        <p:nvSpPr>
          <p:cNvPr id="43046" name="Text Box 38"/>
          <p:cNvSpPr txBox="1">
            <a:spLocks noChangeArrowheads="1"/>
          </p:cNvSpPr>
          <p:nvPr/>
        </p:nvSpPr>
        <p:spPr bwMode="auto">
          <a:xfrm>
            <a:off x="6296025" y="3335338"/>
            <a:ext cx="190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b="1">
                <a:latin typeface="Times New Roman" pitchFamily="18" charset="0"/>
              </a:rPr>
              <a:t>Photodiode</a:t>
            </a:r>
          </a:p>
        </p:txBody>
      </p:sp>
      <p:sp>
        <p:nvSpPr>
          <p:cNvPr id="46100" name="Rectangle 39"/>
          <p:cNvSpPr>
            <a:spLocks noChangeArrowheads="1"/>
          </p:cNvSpPr>
          <p:nvPr/>
        </p:nvSpPr>
        <p:spPr bwMode="auto">
          <a:xfrm>
            <a:off x="457200" y="30480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4400" b="1">
                <a:solidFill>
                  <a:srgbClr val="C00000"/>
                </a:solidFill>
                <a:latin typeface="Constantia" pitchFamily="18" charset="0"/>
              </a:rPr>
              <a:t>Diode thu quang (photodiode)</a:t>
            </a:r>
          </a:p>
        </p:txBody>
      </p:sp>
      <p:sp>
        <p:nvSpPr>
          <p:cNvPr id="46101" name="Slide Number Placeholder 4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969BE-0A59-4CC9-8C04-4DB93DFEB8E9}" type="slidenum">
              <a:rPr lang="en-US" smtClean="0"/>
              <a:pPr eaLnBrk="1" hangingPunct="1"/>
              <a:t>52</a:t>
            </a:fld>
            <a:endParaRPr lang="en-US" smtClean="0"/>
          </a:p>
        </p:txBody>
      </p:sp>
    </p:spTree>
    <p:extLst>
      <p:ext uri="{BB962C8B-B14F-4D97-AF65-F5344CB8AC3E}">
        <p14:creationId xmlns:p14="http://schemas.microsoft.com/office/powerpoint/2010/main" val="212149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1000"/>
                                  </p:stCondLst>
                                  <p:childTnLst>
                                    <p:set>
                                      <p:cBhvr>
                                        <p:cTn id="6" dur="1" fill="hold">
                                          <p:stCondLst>
                                            <p:cond delay="0"/>
                                          </p:stCondLst>
                                        </p:cTn>
                                        <p:tgtEl>
                                          <p:spTgt spid="43046"/>
                                        </p:tgtEl>
                                        <p:attrNameLst>
                                          <p:attrName>style.visibility</p:attrName>
                                        </p:attrNameLst>
                                      </p:cBhvr>
                                      <p:to>
                                        <p:strVal val="visible"/>
                                      </p:to>
                                    </p:set>
                                    <p:animEffect transition="in" filter="wipe(right)">
                                      <p:cBhvr>
                                        <p:cTn id="7" dur="500"/>
                                        <p:tgtEl>
                                          <p:spTgt spid="43046"/>
                                        </p:tgtEl>
                                      </p:cBhvr>
                                    </p:animEffect>
                                  </p:childTnLst>
                                </p:cTn>
                              </p:par>
                            </p:childTnLst>
                          </p:cTn>
                        </p:par>
                        <p:par>
                          <p:cTn id="8" fill="hold" nodeType="afterGroup">
                            <p:stCondLst>
                              <p:cond delay="1500"/>
                            </p:stCondLst>
                            <p:childTnLst>
                              <p:par>
                                <p:cTn id="9" presetID="22" presetClass="entr" presetSubtype="2"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nodeType="afterGroup">
                            <p:stCondLst>
                              <p:cond delay="3000"/>
                            </p:stCondLst>
                            <p:childTnLst>
                              <p:par>
                                <p:cTn id="13" presetID="23" presetClass="entr" presetSubtype="32" fill="hold" grpId="0" nodeType="afterEffect">
                                  <p:stCondLst>
                                    <p:cond delay="1000"/>
                                  </p:stCondLst>
                                  <p:childTnLst>
                                    <p:set>
                                      <p:cBhvr>
                                        <p:cTn id="14" dur="1" fill="hold">
                                          <p:stCondLst>
                                            <p:cond delay="0"/>
                                          </p:stCondLst>
                                        </p:cTn>
                                        <p:tgtEl>
                                          <p:spTgt spid="43045"/>
                                        </p:tgtEl>
                                        <p:attrNameLst>
                                          <p:attrName>style.visibility</p:attrName>
                                        </p:attrNameLst>
                                      </p:cBhvr>
                                      <p:to>
                                        <p:strVal val="visible"/>
                                      </p:to>
                                    </p:set>
                                    <p:anim calcmode="lin" valueType="num">
                                      <p:cBhvr>
                                        <p:cTn id="15" dur="500" fill="hold"/>
                                        <p:tgtEl>
                                          <p:spTgt spid="43045"/>
                                        </p:tgtEl>
                                        <p:attrNameLst>
                                          <p:attrName>ppt_w</p:attrName>
                                        </p:attrNameLst>
                                      </p:cBhvr>
                                      <p:tavLst>
                                        <p:tav tm="0">
                                          <p:val>
                                            <p:strVal val="4*#ppt_w"/>
                                          </p:val>
                                        </p:tav>
                                        <p:tav tm="100000">
                                          <p:val>
                                            <p:strVal val="#ppt_w"/>
                                          </p:val>
                                        </p:tav>
                                      </p:tavLst>
                                    </p:anim>
                                    <p:anim calcmode="lin" valueType="num">
                                      <p:cBhvr>
                                        <p:cTn id="16" dur="500" fill="hold"/>
                                        <p:tgtEl>
                                          <p:spTgt spid="4304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45" grpId="0" autoUpdateAnimBg="0"/>
      <p:bldP spid="4304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888747BC-01BF-4FA8-8FC2-C373392C0A3F}" type="slidenum">
              <a:rPr lang="fr-CA"/>
              <a:pPr>
                <a:defRPr/>
              </a:pPr>
              <a:t>6</a:t>
            </a:fld>
            <a:endParaRPr lang="fr-CA"/>
          </a:p>
        </p:txBody>
      </p:sp>
      <p:sp>
        <p:nvSpPr>
          <p:cNvPr id="17411" name="Titre 3"/>
          <p:cNvSpPr>
            <a:spLocks noGrp="1"/>
          </p:cNvSpPr>
          <p:nvPr>
            <p:ph type="title"/>
          </p:nvPr>
        </p:nvSpPr>
        <p:spPr>
          <a:xfrm>
            <a:off x="457200" y="338328"/>
            <a:ext cx="8229600" cy="1033272"/>
          </a:xfrm>
        </p:spPr>
        <p:txBody>
          <a:bodyPr>
            <a:normAutofit/>
          </a:bodyPr>
          <a:lstStyle/>
          <a:p>
            <a:r>
              <a:rPr lang="fr-CA" b="1">
                <a:solidFill>
                  <a:srgbClr val="FFC000"/>
                </a:solidFill>
              </a:rPr>
              <a:t>Điện trở (Resistor)</a:t>
            </a:r>
            <a:endParaRPr lang="fr-CA" b="1" smtClean="0">
              <a:solidFill>
                <a:srgbClr val="FFC000"/>
              </a:solidFill>
              <a:latin typeface="Times New Roman" pitchFamily="18" charset="0"/>
            </a:endParaRPr>
          </a:p>
        </p:txBody>
      </p:sp>
      <p:sp>
        <p:nvSpPr>
          <p:cNvPr id="17412"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17413" name="TextBox 9"/>
          <p:cNvSpPr txBox="1">
            <a:spLocks noChangeArrowheads="1"/>
          </p:cNvSpPr>
          <p:nvPr/>
        </p:nvSpPr>
        <p:spPr bwMode="auto">
          <a:xfrm>
            <a:off x="495300" y="1295400"/>
            <a:ext cx="8343900" cy="461665"/>
          </a:xfrm>
          <a:prstGeom prst="rect">
            <a:avLst/>
          </a:prstGeom>
          <a:noFill/>
          <a:ln w="9525">
            <a:noFill/>
            <a:miter lim="800000"/>
            <a:headEnd/>
            <a:tailEnd/>
          </a:ln>
        </p:spPr>
        <p:txBody>
          <a:bodyPr wrap="square">
            <a:spAutoFit/>
          </a:bodyPr>
          <a:lstStyle/>
          <a:p>
            <a:pPr marL="285750" indent="-285750">
              <a:buFont typeface="Wingdings" pitchFamily="2" charset="2"/>
              <a:buChar char="Ø"/>
            </a:pPr>
            <a:r>
              <a:rPr lang="en-US" b="1">
                <a:solidFill>
                  <a:srgbClr val="CC3300"/>
                </a:solidFill>
              </a:rPr>
              <a:t> </a:t>
            </a:r>
            <a:r>
              <a:rPr lang="en-US" sz="2400" smtClean="0">
                <a:solidFill>
                  <a:schemeClr val="accent2">
                    <a:lumMod val="50000"/>
                  </a:schemeClr>
                </a:solidFill>
                <a:latin typeface="Constantia" pitchFamily="18" charset="0"/>
              </a:rPr>
              <a:t>Điện trở có giá trị không đổi hoặc có thể thay đổi (biến trở)</a:t>
            </a:r>
            <a:endParaRPr lang="en-US" sz="2400">
              <a:solidFill>
                <a:schemeClr val="accent2">
                  <a:lumMod val="50000"/>
                </a:schemeClr>
              </a:solidFill>
              <a:latin typeface="Times New Roman" pitchFamily="18" charset="0"/>
              <a:cs typeface="Times New Roman" pitchFamily="18" charset="0"/>
            </a:endParaRPr>
          </a:p>
        </p:txBody>
      </p:sp>
      <p:sp>
        <p:nvSpPr>
          <p:cNvPr id="17414" name="Text Box 3"/>
          <p:cNvSpPr txBox="1">
            <a:spLocks noChangeArrowheads="1"/>
          </p:cNvSpPr>
          <p:nvPr/>
        </p:nvSpPr>
        <p:spPr bwMode="auto">
          <a:xfrm>
            <a:off x="4343400" y="4637088"/>
            <a:ext cx="685800" cy="519112"/>
          </a:xfrm>
          <a:prstGeom prst="rect">
            <a:avLst/>
          </a:prstGeom>
          <a:solidFill>
            <a:schemeClr val="bg1"/>
          </a:solidFill>
          <a:ln w="9525">
            <a:noFill/>
            <a:miter lim="800000"/>
            <a:headEnd/>
            <a:tailEnd/>
          </a:ln>
        </p:spPr>
        <p:txBody>
          <a:bodyPr wrap="none"/>
          <a:lstStyle/>
          <a:p>
            <a:endParaRPr lang="en-US" sz="1800"/>
          </a:p>
        </p:txBody>
      </p:sp>
      <p:grpSp>
        <p:nvGrpSpPr>
          <p:cNvPr id="3" name="Group 2"/>
          <p:cNvGrpSpPr/>
          <p:nvPr/>
        </p:nvGrpSpPr>
        <p:grpSpPr>
          <a:xfrm>
            <a:off x="174426" y="2359665"/>
            <a:ext cx="3657600" cy="2536979"/>
            <a:chOff x="174426" y="2359665"/>
            <a:chExt cx="3657600" cy="2536979"/>
          </a:xfrm>
        </p:grpSpPr>
        <p:sp>
          <p:nvSpPr>
            <p:cNvPr id="2" name="TextBox 1"/>
            <p:cNvSpPr txBox="1"/>
            <p:nvPr/>
          </p:nvSpPr>
          <p:spPr>
            <a:xfrm>
              <a:off x="174426" y="4496534"/>
              <a:ext cx="3657600" cy="400110"/>
            </a:xfrm>
            <a:prstGeom prst="rect">
              <a:avLst/>
            </a:prstGeom>
            <a:noFill/>
          </p:spPr>
          <p:txBody>
            <a:bodyPr wrap="square" rtlCol="0">
              <a:spAutoFit/>
            </a:bodyPr>
            <a:lstStyle/>
            <a:p>
              <a:r>
                <a:rPr lang="en-US" sz="2000" smtClean="0">
                  <a:latin typeface="Constantia" pitchFamily="18" charset="0"/>
                </a:rPr>
                <a:t>Điện trở có giá trị không đổi </a:t>
              </a:r>
              <a:endParaRPr lang="en-US" sz="2000">
                <a:latin typeface="Constantia" pitchFamily="18" charset="0"/>
              </a:endParaRPr>
            </a:p>
          </p:txBody>
        </p:sp>
        <p:pic>
          <p:nvPicPr>
            <p:cNvPr id="33794" name="Picture 2" descr="C:\Users\Administrator\Desktop\ô.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04" y="2359665"/>
              <a:ext cx="2051844" cy="210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657600" y="2586454"/>
            <a:ext cx="4900681" cy="2110135"/>
            <a:chOff x="3832026" y="2927063"/>
            <a:chExt cx="4900681" cy="2110135"/>
          </a:xfrm>
        </p:grpSpPr>
        <p:sp>
          <p:nvSpPr>
            <p:cNvPr id="12" name="TextBox 11"/>
            <p:cNvSpPr txBox="1"/>
            <p:nvPr/>
          </p:nvSpPr>
          <p:spPr>
            <a:xfrm>
              <a:off x="5605718" y="4637088"/>
              <a:ext cx="1298575" cy="400110"/>
            </a:xfrm>
            <a:prstGeom prst="rect">
              <a:avLst/>
            </a:prstGeom>
            <a:noFill/>
          </p:spPr>
          <p:txBody>
            <a:bodyPr wrap="square" rtlCol="0">
              <a:spAutoFit/>
            </a:bodyPr>
            <a:lstStyle/>
            <a:p>
              <a:r>
                <a:rPr lang="en-US" sz="2000" smtClean="0">
                  <a:latin typeface="Constantia" pitchFamily="18" charset="0"/>
                </a:rPr>
                <a:t>Biến trở</a:t>
              </a:r>
              <a:endParaRPr lang="en-US" sz="2000">
                <a:latin typeface="Constantia" pitchFamily="18" charset="0"/>
              </a:endParaRPr>
            </a:p>
          </p:txBody>
        </p:sp>
        <p:pic>
          <p:nvPicPr>
            <p:cNvPr id="33796" name="Picture 4" descr="C:\Users\Administrator\Desktop\download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744" y="2959720"/>
              <a:ext cx="1604963" cy="16049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832026" y="2927063"/>
              <a:ext cx="3328376" cy="1795463"/>
              <a:chOff x="3832026" y="2927063"/>
              <a:chExt cx="3328376" cy="1795463"/>
            </a:xfrm>
          </p:grpSpPr>
          <p:pic>
            <p:nvPicPr>
              <p:cNvPr id="33795" name="Picture 3" descr="C:\Users\Administrator\Desktop\download (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026" y="2927063"/>
                <a:ext cx="1795463" cy="1795463"/>
              </a:xfrm>
              <a:prstGeom prst="rect">
                <a:avLst/>
              </a:prstGeom>
              <a:noFill/>
              <a:extLst>
                <a:ext uri="{909E8E84-426E-40DD-AFC4-6F175D3DCCD1}">
                  <a14:hiddenFill xmlns:a14="http://schemas.microsoft.com/office/drawing/2010/main">
                    <a:solidFill>
                      <a:srgbClr val="FFFFFF"/>
                    </a:solidFill>
                  </a14:hiddenFill>
                </a:ext>
              </a:extLst>
            </p:spPr>
          </p:pic>
          <p:pic>
            <p:nvPicPr>
              <p:cNvPr id="33797" name="Picture 5" descr="C:\Users\Administrator\Desktop\download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128495"/>
                <a:ext cx="1826402" cy="13680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 name="Rectangle 8"/>
          <p:cNvSpPr>
            <a:spLocks noChangeArrowheads="1"/>
          </p:cNvSpPr>
          <p:nvPr/>
        </p:nvSpPr>
        <p:spPr bwMode="auto">
          <a:xfrm>
            <a:off x="533400" y="5174343"/>
            <a:ext cx="8305800" cy="1392369"/>
          </a:xfrm>
          <a:prstGeom prst="rect">
            <a:avLst/>
          </a:prstGeom>
          <a:noFill/>
          <a:ln w="9525">
            <a:noFill/>
            <a:miter lim="800000"/>
            <a:headEnd/>
            <a:tailEnd/>
          </a:ln>
        </p:spPr>
        <p:txBody>
          <a:bodyPr wrap="square">
            <a:spAutoFit/>
          </a:bodyPr>
          <a:lstStyle/>
          <a:p>
            <a:pPr marL="285750" indent="-285750">
              <a:lnSpc>
                <a:spcPct val="120000"/>
              </a:lnSpc>
              <a:buFont typeface="Wingdings" pitchFamily="2" charset="2"/>
              <a:buChar char="Ø"/>
            </a:pPr>
            <a:r>
              <a:rPr lang="en-US" sz="2000" b="1" smtClean="0">
                <a:latin typeface="Times New Roman" pitchFamily="18" charset="0"/>
                <a:cs typeface="Times New Roman" pitchFamily="18" charset="0"/>
              </a:rPr>
              <a:t> </a:t>
            </a:r>
            <a:r>
              <a:rPr lang="en-US" sz="2400">
                <a:latin typeface="Constantia" pitchFamily="18" charset="0"/>
                <a:cs typeface="Times New Roman" pitchFamily="18" charset="0"/>
              </a:rPr>
              <a:t>Biến trở vi chỉnh (trimer): là loại được làm chủ yếu từ carbon, kích thước nhỏ và phải sử dụng </a:t>
            </a:r>
            <a:r>
              <a:rPr lang="en-US" sz="2400" smtClean="0">
                <a:latin typeface="Constantia" pitchFamily="18" charset="0"/>
                <a:cs typeface="Times New Roman" pitchFamily="18" charset="0"/>
              </a:rPr>
              <a:t>tuoclovit </a:t>
            </a:r>
            <a:r>
              <a:rPr lang="en-US" sz="2400">
                <a:latin typeface="Constantia" pitchFamily="18" charset="0"/>
                <a:cs typeface="Times New Roman" pitchFamily="18" charset="0"/>
              </a:rPr>
              <a:t>để xoay. Tỉ lệ điều chỉnh của loại biến trở này thường là logarit</a:t>
            </a:r>
          </a:p>
        </p:txBody>
      </p:sp>
    </p:spTree>
    <p:extLst>
      <p:ext uri="{BB962C8B-B14F-4D97-AF65-F5344CB8AC3E}">
        <p14:creationId xmlns:p14="http://schemas.microsoft.com/office/powerpoint/2010/main" val="360504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lum bright="24000" contrast="42000"/>
          </a:blip>
          <a:srcRect b="8705"/>
          <a:stretch>
            <a:fillRect/>
          </a:stretch>
        </p:blipFill>
        <p:spPr bwMode="auto">
          <a:xfrm>
            <a:off x="-21771" y="5018056"/>
            <a:ext cx="3352800" cy="1828800"/>
          </a:xfrm>
          <a:prstGeom prst="rect">
            <a:avLst/>
          </a:prstGeom>
          <a:noFill/>
          <a:ln w="9525">
            <a:noFill/>
            <a:miter lim="800000"/>
            <a:headEnd/>
            <a:tailEnd/>
          </a:ln>
        </p:spPr>
      </p:pic>
      <p:sp>
        <p:nvSpPr>
          <p:cNvPr id="8" name="Espace réservé du numéro de diapositive 5"/>
          <p:cNvSpPr>
            <a:spLocks noGrp="1"/>
          </p:cNvSpPr>
          <p:nvPr>
            <p:ph type="sldNum" sz="quarter" idx="12"/>
          </p:nvPr>
        </p:nvSpPr>
        <p:spPr/>
        <p:txBody>
          <a:bodyPr/>
          <a:lstStyle/>
          <a:p>
            <a:pPr>
              <a:defRPr/>
            </a:pPr>
            <a:fld id="{8BA227CD-CABF-43A5-84D6-CF005D7E1DEE}" type="slidenum">
              <a:rPr lang="fr-CA"/>
              <a:pPr>
                <a:defRPr/>
              </a:pPr>
              <a:t>7</a:t>
            </a:fld>
            <a:endParaRPr lang="fr-CA"/>
          </a:p>
        </p:txBody>
      </p:sp>
      <p:sp>
        <p:nvSpPr>
          <p:cNvPr id="21508" name="Titre 3"/>
          <p:cNvSpPr>
            <a:spLocks noGrp="1"/>
          </p:cNvSpPr>
          <p:nvPr>
            <p:ph type="title"/>
          </p:nvPr>
        </p:nvSpPr>
        <p:spPr>
          <a:xfrm>
            <a:off x="457200" y="338328"/>
            <a:ext cx="8229600" cy="880872"/>
          </a:xfrm>
        </p:spPr>
        <p:txBody>
          <a:bodyPr>
            <a:normAutofit/>
          </a:bodyPr>
          <a:lstStyle/>
          <a:p>
            <a:pPr eaLnBrk="1" hangingPunct="1"/>
            <a:r>
              <a:rPr lang="fr-CA" b="1" smtClean="0">
                <a:solidFill>
                  <a:srgbClr val="FFC000"/>
                </a:solidFill>
              </a:rPr>
              <a:t>Cách đọc thông số điện trở</a:t>
            </a:r>
          </a:p>
        </p:txBody>
      </p:sp>
      <p:sp>
        <p:nvSpPr>
          <p:cNvPr id="21509"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1510" name="TextBox 9"/>
          <p:cNvSpPr txBox="1">
            <a:spLocks noChangeArrowheads="1"/>
          </p:cNvSpPr>
          <p:nvPr/>
        </p:nvSpPr>
        <p:spPr bwMode="auto">
          <a:xfrm>
            <a:off x="480868" y="1157560"/>
            <a:ext cx="8229600" cy="4154984"/>
          </a:xfrm>
          <a:prstGeom prst="rect">
            <a:avLst/>
          </a:prstGeom>
          <a:noFill/>
          <a:ln w="9525">
            <a:noFill/>
            <a:miter lim="800000"/>
            <a:headEnd/>
            <a:tailEnd/>
          </a:ln>
        </p:spPr>
        <p:txBody>
          <a:bodyPr wrap="square">
            <a:spAutoFit/>
          </a:bodyPr>
          <a:lstStyle/>
          <a:p>
            <a:pPr marL="342900" indent="-342900">
              <a:lnSpc>
                <a:spcPct val="110000"/>
              </a:lnSpc>
              <a:buFont typeface="Wingdings" pitchFamily="2" charset="2"/>
              <a:buChar char="Ø"/>
            </a:pPr>
            <a:r>
              <a:rPr lang="en-US" sz="2400" smtClean="0">
                <a:solidFill>
                  <a:schemeClr val="accent2">
                    <a:lumMod val="50000"/>
                  </a:schemeClr>
                </a:solidFill>
                <a:latin typeface="Constantia" pitchFamily="18" charset="0"/>
                <a:cs typeface="Times New Roman" pitchFamily="18" charset="0"/>
              </a:rPr>
              <a:t>Đọc </a:t>
            </a:r>
            <a:r>
              <a:rPr lang="en-US" sz="2400">
                <a:solidFill>
                  <a:schemeClr val="accent2">
                    <a:lumMod val="50000"/>
                  </a:schemeClr>
                </a:solidFill>
                <a:latin typeface="Constantia" pitchFamily="18" charset="0"/>
                <a:cs typeface="Times New Roman" pitchFamily="18" charset="0"/>
              </a:rPr>
              <a:t>trực tiếp khi thân điện trở đủ lớn (điện trở dây quấn) để ghi giá trị điện trở, công suất và dung sai.</a:t>
            </a:r>
          </a:p>
          <a:p>
            <a:pPr>
              <a:lnSpc>
                <a:spcPct val="110000"/>
              </a:lnSpc>
            </a:pPr>
            <a:r>
              <a:rPr lang="en-US" sz="2400">
                <a:solidFill>
                  <a:srgbClr val="0C0C60"/>
                </a:solidFill>
                <a:latin typeface="Constantia" pitchFamily="18" charset="0"/>
                <a:cs typeface="Times New Roman" pitchFamily="18" charset="0"/>
              </a:rPr>
              <a:t>	ví dụ: </a:t>
            </a:r>
            <a:r>
              <a:rPr lang="en-US" sz="2400">
                <a:solidFill>
                  <a:srgbClr val="CC3300"/>
                </a:solidFill>
                <a:latin typeface="Constantia" pitchFamily="18" charset="0"/>
                <a:cs typeface="Times New Roman" pitchFamily="18" charset="0"/>
              </a:rPr>
              <a:t>22</a:t>
            </a:r>
            <a:r>
              <a:rPr lang="el-GR" sz="2400">
                <a:solidFill>
                  <a:srgbClr val="CC3300"/>
                </a:solidFill>
                <a:latin typeface="Constantia" pitchFamily="18" charset="0"/>
                <a:cs typeface="Times New Roman" pitchFamily="18" charset="0"/>
              </a:rPr>
              <a:t> Ω</a:t>
            </a:r>
            <a:r>
              <a:rPr lang="en-US" sz="2400">
                <a:solidFill>
                  <a:srgbClr val="CC3300"/>
                </a:solidFill>
                <a:latin typeface="Constantia" pitchFamily="18" charset="0"/>
                <a:cs typeface="Times New Roman" pitchFamily="18" charset="0"/>
              </a:rPr>
              <a:t>, 25W, sai số 1</a:t>
            </a:r>
            <a:r>
              <a:rPr lang="en-US" sz="2400" smtClean="0">
                <a:solidFill>
                  <a:srgbClr val="CC3300"/>
                </a:solidFill>
                <a:latin typeface="Constantia" pitchFamily="18" charset="0"/>
                <a:cs typeface="Times New Roman" pitchFamily="18" charset="0"/>
              </a:rPr>
              <a:t>%</a:t>
            </a:r>
          </a:p>
          <a:p>
            <a:pPr marL="342900" indent="-342900">
              <a:lnSpc>
                <a:spcPct val="110000"/>
              </a:lnSpc>
              <a:buFont typeface="Wingdings" pitchFamily="2" charset="2"/>
              <a:buChar char="Ø"/>
            </a:pPr>
            <a:r>
              <a:rPr lang="en-US" sz="2400" smtClean="0">
                <a:solidFill>
                  <a:srgbClr val="0C0C60"/>
                </a:solidFill>
                <a:latin typeface="Constantia" pitchFamily="18" charset="0"/>
                <a:cs typeface="Times New Roman" pitchFamily="18" charset="0"/>
              </a:rPr>
              <a:t> </a:t>
            </a:r>
            <a:r>
              <a:rPr lang="en-US" sz="2400">
                <a:solidFill>
                  <a:srgbClr val="0C0C60"/>
                </a:solidFill>
                <a:latin typeface="Constantia" pitchFamily="18" charset="0"/>
                <a:cs typeface="Times New Roman" pitchFamily="18" charset="0"/>
              </a:rPr>
              <a:t>Đọc gián tiếp theo quy ước chữ số và chữ cái </a:t>
            </a:r>
            <a:r>
              <a:rPr lang="en-US" sz="2400">
                <a:solidFill>
                  <a:srgbClr val="009900"/>
                </a:solidFill>
                <a:latin typeface="Constantia" pitchFamily="18" charset="0"/>
                <a:cs typeface="Times New Roman" pitchFamily="18" charset="0"/>
              </a:rPr>
              <a:t>(điện trở dán bề mặt) </a:t>
            </a:r>
            <a:r>
              <a:rPr lang="en-US" sz="2400">
                <a:solidFill>
                  <a:srgbClr val="0C0C60"/>
                </a:solidFill>
                <a:latin typeface="Constantia" pitchFamily="18" charset="0"/>
                <a:cs typeface="Times New Roman" pitchFamily="18" charset="0"/>
              </a:rPr>
              <a:t>và mã màu </a:t>
            </a:r>
            <a:r>
              <a:rPr lang="en-US" sz="2400">
                <a:solidFill>
                  <a:srgbClr val="009900"/>
                </a:solidFill>
                <a:latin typeface="Constantia" pitchFamily="18" charset="0"/>
                <a:cs typeface="Times New Roman" pitchFamily="18" charset="0"/>
              </a:rPr>
              <a:t>(điện trở carbon hoặc điện trở film) </a:t>
            </a:r>
            <a:r>
              <a:rPr lang="en-US" sz="2400">
                <a:solidFill>
                  <a:srgbClr val="0C0C60"/>
                </a:solidFill>
                <a:latin typeface="Constantia" pitchFamily="18" charset="0"/>
                <a:cs typeface="Times New Roman" pitchFamily="18" charset="0"/>
              </a:rPr>
              <a:t>– tiêu chuẩn BS 1852 của Anh</a:t>
            </a:r>
          </a:p>
          <a:p>
            <a:pPr>
              <a:lnSpc>
                <a:spcPct val="110000"/>
              </a:lnSpc>
            </a:pPr>
            <a:r>
              <a:rPr lang="en-US" sz="2400">
                <a:solidFill>
                  <a:srgbClr val="FF0000"/>
                </a:solidFill>
                <a:latin typeface="Constantia" pitchFamily="18" charset="0"/>
                <a:cs typeface="Times New Roman" pitchFamily="18" charset="0"/>
              </a:rPr>
              <a:t> </a:t>
            </a:r>
            <a:r>
              <a:rPr lang="en-US" sz="2400" smtClean="0">
                <a:solidFill>
                  <a:srgbClr val="FF0000"/>
                </a:solidFill>
                <a:latin typeface="Constantia" pitchFamily="18" charset="0"/>
                <a:cs typeface="Times New Roman" pitchFamily="18" charset="0"/>
              </a:rPr>
              <a:t>    </a:t>
            </a:r>
            <a:r>
              <a:rPr lang="en-US" sz="2400" u="sng" smtClean="0">
                <a:solidFill>
                  <a:srgbClr val="FF0000"/>
                </a:solidFill>
                <a:latin typeface="Constantia" pitchFamily="18" charset="0"/>
                <a:cs typeface="Times New Roman" pitchFamily="18" charset="0"/>
              </a:rPr>
              <a:t>Quy </a:t>
            </a:r>
            <a:r>
              <a:rPr lang="en-US" sz="2400" u="sng">
                <a:solidFill>
                  <a:srgbClr val="FF0000"/>
                </a:solidFill>
                <a:latin typeface="Constantia" pitchFamily="18" charset="0"/>
                <a:cs typeface="Times New Roman" pitchFamily="18" charset="0"/>
              </a:rPr>
              <a:t>ước 1</a:t>
            </a:r>
            <a:r>
              <a:rPr lang="en-US" sz="2400">
                <a:solidFill>
                  <a:srgbClr val="FF0000"/>
                </a:solidFill>
                <a:latin typeface="Constantia" pitchFamily="18" charset="0"/>
                <a:cs typeface="Times New Roman" pitchFamily="18" charset="0"/>
              </a:rPr>
              <a:t>:  </a:t>
            </a:r>
            <a:r>
              <a:rPr lang="en-US" sz="2400">
                <a:solidFill>
                  <a:srgbClr val="0C0C60"/>
                </a:solidFill>
                <a:latin typeface="Constantia" pitchFamily="18" charset="0"/>
                <a:cs typeface="Times New Roman" pitchFamily="18" charset="0"/>
              </a:rPr>
              <a:t>chữ số cuối cùng (3 hoặc 4) chỉ hệ số nhân</a:t>
            </a:r>
          </a:p>
          <a:p>
            <a:pPr>
              <a:lnSpc>
                <a:spcPct val="110000"/>
              </a:lnSpc>
            </a:pPr>
            <a:r>
              <a:rPr lang="en-US" sz="2400">
                <a:solidFill>
                  <a:srgbClr val="0C0C6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              chữ </a:t>
            </a:r>
            <a:r>
              <a:rPr lang="en-US" sz="2400">
                <a:solidFill>
                  <a:srgbClr val="0C0C60"/>
                </a:solidFill>
                <a:latin typeface="Constantia" pitchFamily="18" charset="0"/>
                <a:cs typeface="Times New Roman" pitchFamily="18" charset="0"/>
              </a:rPr>
              <a:t>cái chỉ đơn vị </a:t>
            </a:r>
            <a:r>
              <a:rPr lang="en-US" sz="2400" smtClean="0">
                <a:solidFill>
                  <a:srgbClr val="0C0C60"/>
                </a:solidFill>
                <a:latin typeface="Constantia" pitchFamily="18" charset="0"/>
                <a:cs typeface="Times New Roman" pitchFamily="18" charset="0"/>
              </a:rPr>
              <a:t> </a:t>
            </a:r>
            <a:r>
              <a:rPr lang="en-US" sz="2400" smtClean="0">
                <a:solidFill>
                  <a:srgbClr val="C00000"/>
                </a:solidFill>
                <a:latin typeface="Constantia" pitchFamily="18" charset="0"/>
                <a:cs typeface="Times New Roman" pitchFamily="18" charset="0"/>
              </a:rPr>
              <a:t>R </a:t>
            </a:r>
            <a:r>
              <a:rPr lang="en-US" sz="2400">
                <a:solidFill>
                  <a:srgbClr val="C00000"/>
                </a:solidFill>
                <a:latin typeface="Constantia" pitchFamily="18" charset="0"/>
                <a:cs typeface="Times New Roman" pitchFamily="18" charset="0"/>
              </a:rPr>
              <a:t>(hoặc E hoặc không ghi) = </a:t>
            </a:r>
            <a:r>
              <a:rPr lang="el-GR" sz="2400">
                <a:solidFill>
                  <a:srgbClr val="CC3300"/>
                </a:solidFill>
                <a:latin typeface="Constantia" pitchFamily="18" charset="0"/>
                <a:cs typeface="Times New Roman" pitchFamily="18" charset="0"/>
              </a:rPr>
              <a:t>Ω </a:t>
            </a:r>
            <a:r>
              <a:rPr lang="en-US" sz="2400">
                <a:solidFill>
                  <a:srgbClr val="C00000"/>
                </a:solidFill>
                <a:latin typeface="Constantia" pitchFamily="18" charset="0"/>
                <a:cs typeface="Times New Roman" pitchFamily="18" charset="0"/>
              </a:rPr>
              <a:t>	</a:t>
            </a:r>
            <a:r>
              <a:rPr lang="en-US" sz="2400" smtClean="0">
                <a:solidFill>
                  <a:srgbClr val="C00000"/>
                </a:solidFill>
                <a:latin typeface="Constantia" pitchFamily="18" charset="0"/>
                <a:cs typeface="Times New Roman" pitchFamily="18" charset="0"/>
              </a:rPr>
              <a:t>K</a:t>
            </a:r>
            <a:r>
              <a:rPr lang="en-US" sz="2400">
                <a:solidFill>
                  <a:srgbClr val="C00000"/>
                </a:solidFill>
                <a:latin typeface="Constantia" pitchFamily="18" charset="0"/>
                <a:cs typeface="Times New Roman" pitchFamily="18" charset="0"/>
              </a:rPr>
              <a:t>= 10</a:t>
            </a:r>
            <a:r>
              <a:rPr lang="en-US" sz="2400" baseline="30000">
                <a:solidFill>
                  <a:srgbClr val="C00000"/>
                </a:solidFill>
                <a:latin typeface="Constantia" pitchFamily="18" charset="0"/>
                <a:cs typeface="Times New Roman" pitchFamily="18" charset="0"/>
              </a:rPr>
              <a:t>3</a:t>
            </a:r>
            <a:r>
              <a:rPr lang="en-US" sz="2400">
                <a:solidFill>
                  <a:srgbClr val="C00000"/>
                </a:solidFill>
                <a:latin typeface="Constantia" pitchFamily="18" charset="0"/>
                <a:cs typeface="Times New Roman" pitchFamily="18" charset="0"/>
              </a:rPr>
              <a:t> </a:t>
            </a:r>
            <a:r>
              <a:rPr lang="el-GR" sz="2400">
                <a:solidFill>
                  <a:srgbClr val="CC3300"/>
                </a:solidFill>
                <a:latin typeface="Constantia" pitchFamily="18" charset="0"/>
                <a:cs typeface="Times New Roman" pitchFamily="18" charset="0"/>
              </a:rPr>
              <a:t>Ω </a:t>
            </a:r>
            <a:r>
              <a:rPr lang="en-US" sz="2400" smtClean="0">
                <a:solidFill>
                  <a:srgbClr val="CC3300"/>
                </a:solidFill>
                <a:latin typeface="Constantia" pitchFamily="18" charset="0"/>
                <a:cs typeface="Times New Roman" pitchFamily="18" charset="0"/>
              </a:rPr>
              <a:t>       </a:t>
            </a:r>
            <a:r>
              <a:rPr lang="en-US" sz="2400" smtClean="0">
                <a:solidFill>
                  <a:srgbClr val="C00000"/>
                </a:solidFill>
                <a:latin typeface="Constantia" pitchFamily="18" charset="0"/>
                <a:cs typeface="Times New Roman" pitchFamily="18" charset="0"/>
              </a:rPr>
              <a:t>M  </a:t>
            </a:r>
            <a:r>
              <a:rPr lang="en-US" sz="2400">
                <a:solidFill>
                  <a:srgbClr val="C00000"/>
                </a:solidFill>
                <a:latin typeface="Constantia" pitchFamily="18" charset="0"/>
                <a:cs typeface="Times New Roman" pitchFamily="18" charset="0"/>
              </a:rPr>
              <a:t>= 10</a:t>
            </a:r>
            <a:r>
              <a:rPr lang="en-US" sz="2400" baseline="30000">
                <a:solidFill>
                  <a:srgbClr val="C00000"/>
                </a:solidFill>
                <a:latin typeface="Constantia" pitchFamily="18" charset="0"/>
                <a:cs typeface="Times New Roman" pitchFamily="18" charset="0"/>
              </a:rPr>
              <a:t>6</a:t>
            </a:r>
            <a:r>
              <a:rPr lang="en-US" sz="2400">
                <a:solidFill>
                  <a:srgbClr val="C00000"/>
                </a:solidFill>
                <a:latin typeface="Constantia" pitchFamily="18" charset="0"/>
                <a:cs typeface="Times New Roman" pitchFamily="18" charset="0"/>
              </a:rPr>
              <a:t> </a:t>
            </a:r>
            <a:r>
              <a:rPr lang="el-GR" sz="2400">
                <a:solidFill>
                  <a:srgbClr val="CC3300"/>
                </a:solidFill>
                <a:latin typeface="Constantia" pitchFamily="18" charset="0"/>
                <a:cs typeface="Times New Roman" pitchFamily="18" charset="0"/>
              </a:rPr>
              <a:t>Ω</a:t>
            </a:r>
            <a:endParaRPr lang="en-US" sz="2400">
              <a:solidFill>
                <a:srgbClr val="C00000"/>
              </a:solidFill>
              <a:latin typeface="Constantia" pitchFamily="18" charset="0"/>
              <a:cs typeface="Times New Roman" pitchFamily="18" charset="0"/>
            </a:endParaRPr>
          </a:p>
          <a:p>
            <a:pPr>
              <a:lnSpc>
                <a:spcPct val="110000"/>
              </a:lnSpc>
            </a:pPr>
            <a:r>
              <a:rPr lang="en-US" sz="2400">
                <a:solidFill>
                  <a:srgbClr val="C00000"/>
                </a:solidFill>
                <a:latin typeface="Constantia" pitchFamily="18" charset="0"/>
                <a:cs typeface="Times New Roman" pitchFamily="18" charset="0"/>
              </a:rPr>
              <a:t>	</a:t>
            </a:r>
            <a:r>
              <a:rPr lang="en-US" sz="2400" smtClean="0">
                <a:solidFill>
                  <a:srgbClr val="C0000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vị </a:t>
            </a:r>
            <a:r>
              <a:rPr lang="en-US" sz="2400">
                <a:solidFill>
                  <a:srgbClr val="0C0C60"/>
                </a:solidFill>
                <a:latin typeface="Constantia" pitchFamily="18" charset="0"/>
                <a:cs typeface="Times New Roman" pitchFamily="18" charset="0"/>
              </a:rPr>
              <a:t>trí chữ cái chỉ vị trí dấu thập phân</a:t>
            </a:r>
            <a:endParaRPr lang="en-US" sz="2400">
              <a:solidFill>
                <a:srgbClr val="0C0C60"/>
              </a:solidFill>
              <a:latin typeface="Constantia" pitchFamily="18" charset="0"/>
            </a:endParaRPr>
          </a:p>
        </p:txBody>
      </p:sp>
      <p:grpSp>
        <p:nvGrpSpPr>
          <p:cNvPr id="2" name="Group 22"/>
          <p:cNvGrpSpPr>
            <a:grpSpLocks/>
          </p:cNvGrpSpPr>
          <p:nvPr/>
        </p:nvGrpSpPr>
        <p:grpSpPr bwMode="auto">
          <a:xfrm>
            <a:off x="3331029" y="5509973"/>
            <a:ext cx="2057400" cy="1254125"/>
            <a:chOff x="1905000" y="4267200"/>
            <a:chExt cx="1600200" cy="949712"/>
          </a:xfrm>
        </p:grpSpPr>
        <p:pic>
          <p:nvPicPr>
            <p:cNvPr id="21518" name="Picture 6"/>
            <p:cNvPicPr>
              <a:picLocks noChangeAspect="1" noChangeArrowheads="1"/>
            </p:cNvPicPr>
            <p:nvPr/>
          </p:nvPicPr>
          <p:blipFill>
            <a:blip r:embed="rId3"/>
            <a:srcRect l="66129" t="10646" b="71443"/>
            <a:stretch>
              <a:fillRect/>
            </a:stretch>
          </p:blipFill>
          <p:spPr bwMode="auto">
            <a:xfrm>
              <a:off x="1905000" y="4267200"/>
              <a:ext cx="1600200" cy="838200"/>
            </a:xfrm>
            <a:prstGeom prst="rect">
              <a:avLst/>
            </a:prstGeom>
            <a:noFill/>
            <a:ln w="9525">
              <a:noFill/>
              <a:miter lim="800000"/>
              <a:headEnd/>
              <a:tailEnd/>
            </a:ln>
          </p:spPr>
        </p:pic>
        <p:sp>
          <p:nvSpPr>
            <p:cNvPr id="21519" name="TextBox 15"/>
            <p:cNvSpPr txBox="1">
              <a:spLocks noChangeArrowheads="1"/>
            </p:cNvSpPr>
            <p:nvPr/>
          </p:nvSpPr>
          <p:spPr bwMode="auto">
            <a:xfrm rot="-1963363">
              <a:off x="2492895" y="4724469"/>
              <a:ext cx="990600" cy="492443"/>
            </a:xfrm>
            <a:prstGeom prst="rect">
              <a:avLst/>
            </a:prstGeom>
            <a:noFill/>
            <a:ln w="9525">
              <a:noFill/>
              <a:miter lim="800000"/>
              <a:headEnd/>
              <a:tailEnd/>
            </a:ln>
          </p:spPr>
          <p:txBody>
            <a:bodyPr>
              <a:spAutoFit/>
            </a:bodyPr>
            <a:lstStyle/>
            <a:p>
              <a:r>
                <a:rPr lang="en-US" sz="1400" b="1">
                  <a:solidFill>
                    <a:srgbClr val="C00000"/>
                  </a:solidFill>
                </a:rPr>
                <a:t>8,2 </a:t>
              </a:r>
              <a:r>
                <a:rPr lang="el-GR" sz="1400" b="1">
                  <a:solidFill>
                    <a:srgbClr val="CC3300"/>
                  </a:solidFill>
                  <a:latin typeface="Times New Roman" pitchFamily="18" charset="0"/>
                  <a:cs typeface="Times New Roman" pitchFamily="18" charset="0"/>
                </a:rPr>
                <a:t>Ω</a:t>
              </a:r>
              <a:endParaRPr lang="en-US" sz="1400" b="1">
                <a:solidFill>
                  <a:srgbClr val="C00000"/>
                </a:solidFill>
              </a:endParaRPr>
            </a:p>
            <a:p>
              <a:endParaRPr lang="en-US" sz="1200"/>
            </a:p>
          </p:txBody>
        </p:sp>
      </p:grpSp>
      <p:grpSp>
        <p:nvGrpSpPr>
          <p:cNvPr id="3" name="Group 20"/>
          <p:cNvGrpSpPr>
            <a:grpSpLocks/>
          </p:cNvGrpSpPr>
          <p:nvPr/>
        </p:nvGrpSpPr>
        <p:grpSpPr bwMode="auto">
          <a:xfrm>
            <a:off x="5278808" y="5345682"/>
            <a:ext cx="2880517" cy="1301175"/>
            <a:chOff x="4407082" y="4043431"/>
            <a:chExt cx="2899796" cy="1628216"/>
          </a:xfrm>
        </p:grpSpPr>
        <p:pic>
          <p:nvPicPr>
            <p:cNvPr id="21514" name="Picture 6"/>
            <p:cNvPicPr>
              <a:picLocks noChangeAspect="1" noChangeArrowheads="1"/>
            </p:cNvPicPr>
            <p:nvPr/>
          </p:nvPicPr>
          <p:blipFill>
            <a:blip r:embed="rId3"/>
            <a:srcRect t="28104" r="57066" b="43967"/>
            <a:stretch>
              <a:fillRect/>
            </a:stretch>
          </p:blipFill>
          <p:spPr bwMode="auto">
            <a:xfrm>
              <a:off x="4418999" y="4079115"/>
              <a:ext cx="2425303" cy="1562939"/>
            </a:xfrm>
            <a:prstGeom prst="rect">
              <a:avLst/>
            </a:prstGeom>
            <a:noFill/>
            <a:ln w="9525">
              <a:noFill/>
              <a:miter lim="800000"/>
              <a:headEnd/>
              <a:tailEnd/>
            </a:ln>
          </p:spPr>
        </p:pic>
        <p:sp>
          <p:nvSpPr>
            <p:cNvPr id="21515" name="TextBox 16"/>
            <p:cNvSpPr txBox="1">
              <a:spLocks noChangeArrowheads="1"/>
            </p:cNvSpPr>
            <p:nvPr/>
          </p:nvSpPr>
          <p:spPr bwMode="auto">
            <a:xfrm rot="-1939867">
              <a:off x="4407082" y="4043431"/>
              <a:ext cx="990600" cy="307777"/>
            </a:xfrm>
            <a:prstGeom prst="rect">
              <a:avLst/>
            </a:prstGeom>
            <a:solidFill>
              <a:schemeClr val="bg1"/>
            </a:solidFill>
            <a:ln w="9525">
              <a:noFill/>
              <a:miter lim="800000"/>
              <a:headEnd/>
              <a:tailEnd/>
            </a:ln>
          </p:spPr>
          <p:txBody>
            <a:bodyPr>
              <a:spAutoFit/>
            </a:bodyPr>
            <a:lstStyle/>
            <a:p>
              <a:pPr algn="r"/>
              <a:r>
                <a:rPr lang="en-US" sz="1400" b="1">
                  <a:solidFill>
                    <a:srgbClr val="C00000"/>
                  </a:solidFill>
                </a:rPr>
                <a:t>0,003 </a:t>
              </a:r>
              <a:r>
                <a:rPr lang="el-GR" sz="1400" b="1">
                  <a:solidFill>
                    <a:srgbClr val="CC3300"/>
                  </a:solidFill>
                  <a:latin typeface="Times New Roman" pitchFamily="18" charset="0"/>
                  <a:cs typeface="Times New Roman" pitchFamily="18" charset="0"/>
                </a:rPr>
                <a:t>Ω</a:t>
              </a:r>
              <a:endParaRPr lang="en-US" sz="1200"/>
            </a:p>
          </p:txBody>
        </p:sp>
        <p:sp>
          <p:nvSpPr>
            <p:cNvPr id="21516" name="TextBox 17"/>
            <p:cNvSpPr txBox="1">
              <a:spLocks noChangeArrowheads="1"/>
            </p:cNvSpPr>
            <p:nvPr/>
          </p:nvSpPr>
          <p:spPr bwMode="auto">
            <a:xfrm rot="2102391">
              <a:off x="6240078" y="4419600"/>
              <a:ext cx="1066800" cy="307777"/>
            </a:xfrm>
            <a:prstGeom prst="rect">
              <a:avLst/>
            </a:prstGeom>
            <a:noFill/>
            <a:ln w="9525">
              <a:noFill/>
              <a:miter lim="800000"/>
              <a:headEnd/>
              <a:tailEnd/>
            </a:ln>
          </p:spPr>
          <p:txBody>
            <a:bodyPr>
              <a:spAutoFit/>
            </a:bodyPr>
            <a:lstStyle/>
            <a:p>
              <a:r>
                <a:rPr lang="en-US" sz="1400" b="1">
                  <a:solidFill>
                    <a:srgbClr val="C00000"/>
                  </a:solidFill>
                </a:rPr>
                <a:t>0,75 M</a:t>
              </a:r>
              <a:r>
                <a:rPr lang="el-GR" sz="1400" b="1">
                  <a:solidFill>
                    <a:srgbClr val="CC3300"/>
                  </a:solidFill>
                  <a:latin typeface="Times New Roman" pitchFamily="18" charset="0"/>
                  <a:cs typeface="Times New Roman" pitchFamily="18" charset="0"/>
                </a:rPr>
                <a:t>Ω</a:t>
              </a:r>
              <a:endParaRPr lang="en-US" sz="1200"/>
            </a:p>
          </p:txBody>
        </p:sp>
        <p:sp>
          <p:nvSpPr>
            <p:cNvPr id="21517" name="TextBox 19"/>
            <p:cNvSpPr txBox="1">
              <a:spLocks noChangeArrowheads="1"/>
            </p:cNvSpPr>
            <p:nvPr/>
          </p:nvSpPr>
          <p:spPr bwMode="auto">
            <a:xfrm rot="1670921">
              <a:off x="4857863" y="5363870"/>
              <a:ext cx="914400" cy="307777"/>
            </a:xfrm>
            <a:prstGeom prst="rect">
              <a:avLst/>
            </a:prstGeom>
            <a:solidFill>
              <a:schemeClr val="bg1"/>
            </a:solidFill>
            <a:ln w="9525">
              <a:noFill/>
              <a:miter lim="800000"/>
              <a:headEnd/>
              <a:tailEnd/>
            </a:ln>
          </p:spPr>
          <p:txBody>
            <a:bodyPr>
              <a:spAutoFit/>
            </a:bodyPr>
            <a:lstStyle/>
            <a:p>
              <a:pPr algn="r"/>
              <a:r>
                <a:rPr lang="en-US" sz="1400" b="1">
                  <a:solidFill>
                    <a:srgbClr val="C00000"/>
                  </a:solidFill>
                </a:rPr>
                <a:t>15 K</a:t>
              </a:r>
              <a:r>
                <a:rPr lang="el-GR" sz="1400" b="1">
                  <a:solidFill>
                    <a:srgbClr val="CC3300"/>
                  </a:solidFill>
                  <a:latin typeface="Times New Roman" pitchFamily="18" charset="0"/>
                  <a:cs typeface="Times New Roman" pitchFamily="18" charset="0"/>
                </a:rPr>
                <a:t> Ω</a:t>
              </a:r>
              <a:endParaRPr lang="en-US" sz="1200"/>
            </a:p>
          </p:txBody>
        </p:sp>
      </p:grpSp>
    </p:spTree>
    <p:extLst>
      <p:ext uri="{BB962C8B-B14F-4D97-AF65-F5344CB8AC3E}">
        <p14:creationId xmlns:p14="http://schemas.microsoft.com/office/powerpoint/2010/main" val="1894472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edge">
                                      <p:cBhvr>
                                        <p:cTn id="7" dur="10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20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p:txBody>
          <a:bodyPr/>
          <a:lstStyle/>
          <a:p>
            <a:pPr>
              <a:defRPr/>
            </a:pPr>
            <a:fld id="{8BA227CD-CABF-43A5-84D6-CF005D7E1DEE}" type="slidenum">
              <a:rPr lang="fr-CA"/>
              <a:pPr>
                <a:defRPr/>
              </a:pPr>
              <a:t>8</a:t>
            </a:fld>
            <a:endParaRPr lang="fr-CA"/>
          </a:p>
        </p:txBody>
      </p:sp>
      <p:sp>
        <p:nvSpPr>
          <p:cNvPr id="21508" name="Titre 3"/>
          <p:cNvSpPr>
            <a:spLocks noGrp="1"/>
          </p:cNvSpPr>
          <p:nvPr>
            <p:ph type="title"/>
          </p:nvPr>
        </p:nvSpPr>
        <p:spPr>
          <a:xfrm>
            <a:off x="457200" y="533400"/>
            <a:ext cx="8229600" cy="880872"/>
          </a:xfrm>
        </p:spPr>
        <p:txBody>
          <a:bodyPr>
            <a:normAutofit/>
          </a:bodyPr>
          <a:lstStyle/>
          <a:p>
            <a:r>
              <a:rPr lang="fr-CA" b="1">
                <a:solidFill>
                  <a:srgbClr val="FFC000"/>
                </a:solidFill>
              </a:rPr>
              <a:t>Cách đọc thông số điện trở</a:t>
            </a:r>
            <a:endParaRPr lang="fr-CA" b="1" smtClean="0">
              <a:solidFill>
                <a:schemeClr val="bg1"/>
              </a:solidFill>
              <a:latin typeface="Times New Roman" pitchFamily="18" charset="0"/>
            </a:endParaRPr>
          </a:p>
        </p:txBody>
      </p:sp>
      <p:sp>
        <p:nvSpPr>
          <p:cNvPr id="21509"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1510" name="TextBox 9"/>
          <p:cNvSpPr txBox="1">
            <a:spLocks noChangeArrowheads="1"/>
          </p:cNvSpPr>
          <p:nvPr/>
        </p:nvSpPr>
        <p:spPr bwMode="auto">
          <a:xfrm>
            <a:off x="511628" y="1447800"/>
            <a:ext cx="8403771" cy="3564053"/>
          </a:xfrm>
          <a:prstGeom prst="rect">
            <a:avLst/>
          </a:prstGeom>
          <a:noFill/>
          <a:ln w="9525">
            <a:noFill/>
            <a:miter lim="800000"/>
            <a:headEnd/>
            <a:tailEnd/>
          </a:ln>
        </p:spPr>
        <p:txBody>
          <a:bodyPr wrap="square">
            <a:spAutoFit/>
          </a:bodyPr>
          <a:lstStyle/>
          <a:p>
            <a:pPr marL="342900" indent="-342900">
              <a:lnSpc>
                <a:spcPct val="120000"/>
              </a:lnSpc>
              <a:buFont typeface="Wingdings" pitchFamily="2" charset="2"/>
              <a:buChar char="Ø"/>
            </a:pPr>
            <a:r>
              <a:rPr lang="en-US" sz="2400" smtClean="0">
                <a:solidFill>
                  <a:schemeClr val="accent2">
                    <a:lumMod val="50000"/>
                  </a:schemeClr>
                </a:solidFill>
                <a:latin typeface="Constantia" pitchFamily="18" charset="0"/>
                <a:cs typeface="Times New Roman" pitchFamily="18" charset="0"/>
              </a:rPr>
              <a:t>Đọc </a:t>
            </a:r>
            <a:r>
              <a:rPr lang="en-US" sz="2400">
                <a:solidFill>
                  <a:schemeClr val="accent2">
                    <a:lumMod val="50000"/>
                  </a:schemeClr>
                </a:solidFill>
                <a:latin typeface="Constantia" pitchFamily="18" charset="0"/>
                <a:cs typeface="Times New Roman" pitchFamily="18" charset="0"/>
              </a:rPr>
              <a:t>gián tiếp theo quy ước chữ số và chữ cái (điện trở dán bề mặt) và mã màu (điện trở carbon hoặc điện trở film) – tiêu chuẩn BS 1852 của </a:t>
            </a:r>
            <a:r>
              <a:rPr lang="en-US" sz="2400" smtClean="0">
                <a:solidFill>
                  <a:schemeClr val="accent2">
                    <a:lumMod val="50000"/>
                  </a:schemeClr>
                </a:solidFill>
                <a:latin typeface="Constantia" pitchFamily="18" charset="0"/>
                <a:cs typeface="Times New Roman" pitchFamily="18" charset="0"/>
              </a:rPr>
              <a:t>Anh</a:t>
            </a:r>
            <a:endParaRPr lang="en-US" sz="2400" smtClean="0">
              <a:solidFill>
                <a:srgbClr val="FF0000"/>
              </a:solidFill>
              <a:latin typeface="Constantia" pitchFamily="18" charset="0"/>
              <a:cs typeface="Times New Roman" pitchFamily="18" charset="0"/>
            </a:endParaRPr>
          </a:p>
          <a:p>
            <a:pPr>
              <a:lnSpc>
                <a:spcPct val="120000"/>
              </a:lnSpc>
            </a:pPr>
            <a:r>
              <a:rPr lang="en-US" sz="2400" smtClean="0">
                <a:solidFill>
                  <a:srgbClr val="FF0000"/>
                </a:solidFill>
                <a:latin typeface="Constantia" pitchFamily="18" charset="0"/>
                <a:cs typeface="Times New Roman" pitchFamily="18" charset="0"/>
              </a:rPr>
              <a:t>	</a:t>
            </a:r>
            <a:r>
              <a:rPr lang="en-US" sz="2400" u="sng" smtClean="0">
                <a:solidFill>
                  <a:srgbClr val="FF0000"/>
                </a:solidFill>
                <a:latin typeface="Constantia" pitchFamily="18" charset="0"/>
                <a:cs typeface="Times New Roman" pitchFamily="18" charset="0"/>
              </a:rPr>
              <a:t>Quy ước 2</a:t>
            </a:r>
            <a:r>
              <a:rPr lang="en-US" sz="2400" smtClean="0">
                <a:solidFill>
                  <a:srgbClr val="FF0000"/>
                </a:solidFill>
                <a:latin typeface="Constantia" pitchFamily="18" charset="0"/>
                <a:cs typeface="Times New Roman" pitchFamily="18" charset="0"/>
              </a:rPr>
              <a:t>: </a:t>
            </a:r>
            <a:r>
              <a:rPr lang="en-US" sz="2400" smtClean="0">
                <a:solidFill>
                  <a:srgbClr val="0C0C60"/>
                </a:solidFill>
                <a:latin typeface="Constantia" pitchFamily="18" charset="0"/>
                <a:cs typeface="Times New Roman" pitchFamily="18" charset="0"/>
              </a:rPr>
              <a:t>chữ số cuối cùng chỉ hệ số nhân</a:t>
            </a:r>
          </a:p>
          <a:p>
            <a:pPr>
              <a:lnSpc>
                <a:spcPct val="120000"/>
              </a:lnSpc>
            </a:pPr>
            <a:r>
              <a:rPr lang="en-US" sz="2400" smtClean="0">
                <a:solidFill>
                  <a:srgbClr val="0C0C60"/>
                </a:solidFill>
                <a:latin typeface="Constantia" pitchFamily="18" charset="0"/>
                <a:cs typeface="Times New Roman" pitchFamily="18" charset="0"/>
              </a:rPr>
              <a:t>		      chữ cái chỉ dung sai</a:t>
            </a:r>
            <a:r>
              <a:rPr lang="en-US" sz="2400" smtClean="0">
                <a:solidFill>
                  <a:srgbClr val="CC3300"/>
                </a:solidFill>
                <a:latin typeface="Constantia" pitchFamily="18" charset="0"/>
                <a:cs typeface="Times New Roman" pitchFamily="18" charset="0"/>
              </a:rPr>
              <a:t> :F = 1%; G = 2%; J = 5%;</a:t>
            </a:r>
          </a:p>
          <a:p>
            <a:pPr>
              <a:lnSpc>
                <a:spcPct val="120000"/>
              </a:lnSpc>
            </a:pPr>
            <a:r>
              <a:rPr lang="en-US" sz="2400">
                <a:solidFill>
                  <a:srgbClr val="CC3300"/>
                </a:solidFill>
                <a:latin typeface="Constantia" pitchFamily="18" charset="0"/>
                <a:cs typeface="Times New Roman" pitchFamily="18" charset="0"/>
              </a:rPr>
              <a:t>	</a:t>
            </a:r>
            <a:r>
              <a:rPr lang="en-US" sz="2400" smtClean="0">
                <a:solidFill>
                  <a:srgbClr val="CC3300"/>
                </a:solidFill>
                <a:latin typeface="Constantia" pitchFamily="18" charset="0"/>
                <a:cs typeface="Times New Roman" pitchFamily="18" charset="0"/>
              </a:rPr>
              <a:t>				      K = 10%</a:t>
            </a:r>
          </a:p>
          <a:p>
            <a:pPr>
              <a:lnSpc>
                <a:spcPct val="120000"/>
              </a:lnSpc>
            </a:pPr>
            <a:r>
              <a:rPr lang="en-US" sz="2000" smtClean="0">
                <a:solidFill>
                  <a:srgbClr val="0C0C60"/>
                </a:solidFill>
                <a:latin typeface="Constantia" pitchFamily="18" charset="0"/>
                <a:cs typeface="Times New Roman" pitchFamily="18" charset="0"/>
              </a:rPr>
              <a:t>		</a:t>
            </a:r>
          </a:p>
          <a:p>
            <a:pPr>
              <a:lnSpc>
                <a:spcPct val="120000"/>
              </a:lnSpc>
            </a:pPr>
            <a:r>
              <a:rPr lang="en-US" sz="2400" smtClean="0">
                <a:solidFill>
                  <a:srgbClr val="0C0C60"/>
                </a:solidFill>
                <a:latin typeface="Constantia" pitchFamily="18" charset="0"/>
                <a:cs typeface="Times New Roman" pitchFamily="18" charset="0"/>
              </a:rPr>
              <a:t>	</a:t>
            </a:r>
            <a:r>
              <a:rPr lang="en-US" sz="2400" u="sng" smtClean="0">
                <a:solidFill>
                  <a:srgbClr val="0C0C60"/>
                </a:solidFill>
                <a:latin typeface="Constantia" pitchFamily="18" charset="0"/>
                <a:cs typeface="Times New Roman" pitchFamily="18" charset="0"/>
              </a:rPr>
              <a:t>Ví dụ</a:t>
            </a:r>
            <a:r>
              <a:rPr lang="en-US" sz="2400" smtClean="0">
                <a:solidFill>
                  <a:srgbClr val="0C0C60"/>
                </a:solidFill>
                <a:latin typeface="Constantia" pitchFamily="18" charset="0"/>
                <a:cs typeface="Times New Roman" pitchFamily="18" charset="0"/>
              </a:rPr>
              <a:t>:</a:t>
            </a:r>
          </a:p>
        </p:txBody>
      </p:sp>
      <p:graphicFrame>
        <p:nvGraphicFramePr>
          <p:cNvPr id="7" name="Table 6"/>
          <p:cNvGraphicFramePr>
            <a:graphicFrameLocks noGrp="1"/>
          </p:cNvGraphicFramePr>
          <p:nvPr>
            <p:extLst>
              <p:ext uri="{D42A27DB-BD31-4B8C-83A1-F6EECF244321}">
                <p14:modId xmlns:p14="http://schemas.microsoft.com/office/powerpoint/2010/main" val="2251529086"/>
              </p:ext>
            </p:extLst>
          </p:nvPr>
        </p:nvGraphicFramePr>
        <p:xfrm>
          <a:off x="2822575" y="4332514"/>
          <a:ext cx="4191000" cy="2514600"/>
        </p:xfrm>
        <a:graphic>
          <a:graphicData uri="http://schemas.openxmlformats.org/drawingml/2006/table">
            <a:tbl>
              <a:tblPr firstRow="1" bandRow="1">
                <a:tableStyleId>{5C22544A-7EE6-4342-B048-85BDC9FD1C3A}</a:tableStyleId>
              </a:tblPr>
              <a:tblGrid>
                <a:gridCol w="1769533"/>
                <a:gridCol w="2421467"/>
              </a:tblGrid>
              <a:tr h="502920">
                <a:tc>
                  <a:txBody>
                    <a:bodyPr/>
                    <a:lstStyle/>
                    <a:p>
                      <a:pPr algn="ctr"/>
                      <a:r>
                        <a:rPr lang="en-US" sz="2000" b="1" smtClean="0">
                          <a:latin typeface="Constantia" pitchFamily="18" charset="0"/>
                        </a:rPr>
                        <a:t>Ký</a:t>
                      </a:r>
                      <a:r>
                        <a:rPr lang="en-US" sz="2000" b="1" baseline="0" smtClean="0">
                          <a:latin typeface="Constantia" pitchFamily="18" charset="0"/>
                        </a:rPr>
                        <a:t> hiệu</a:t>
                      </a:r>
                      <a:endParaRPr lang="en-US" sz="2000" b="1">
                        <a:latin typeface="Constantia" pitchFamily="18" charset="0"/>
                      </a:endParaRPr>
                    </a:p>
                  </a:txBody>
                  <a:tcPr/>
                </a:tc>
                <a:tc>
                  <a:txBody>
                    <a:bodyPr/>
                    <a:lstStyle/>
                    <a:p>
                      <a:pPr algn="ctr"/>
                      <a:r>
                        <a:rPr lang="en-US" sz="2000" b="1" smtClean="0">
                          <a:solidFill>
                            <a:srgbClr val="C00000"/>
                          </a:solidFill>
                          <a:latin typeface="Constantia" pitchFamily="18" charset="0"/>
                        </a:rPr>
                        <a:t>Thông</a:t>
                      </a:r>
                      <a:r>
                        <a:rPr lang="en-US" sz="2000" b="1" baseline="0" smtClean="0">
                          <a:solidFill>
                            <a:srgbClr val="C00000"/>
                          </a:solidFill>
                          <a:latin typeface="Constantia" pitchFamily="18" charset="0"/>
                        </a:rPr>
                        <a:t> số</a:t>
                      </a:r>
                      <a:endParaRPr lang="en-US" sz="2000" b="1">
                        <a:solidFill>
                          <a:srgbClr val="C00000"/>
                        </a:solidFill>
                        <a:latin typeface="Constantia" pitchFamily="18" charset="0"/>
                      </a:endParaRPr>
                    </a:p>
                  </a:txBody>
                  <a:tcPr/>
                </a:tc>
              </a:tr>
              <a:tr h="502920">
                <a:tc>
                  <a:txBody>
                    <a:bodyPr/>
                    <a:lstStyle/>
                    <a:p>
                      <a:r>
                        <a:rPr lang="en-US" sz="2000" b="1" smtClean="0">
                          <a:latin typeface="Constantia" pitchFamily="18" charset="0"/>
                        </a:rPr>
                        <a:t>220F</a:t>
                      </a:r>
                      <a:endParaRPr lang="en-US" sz="2000" b="1">
                        <a:latin typeface="Constantia" pitchFamily="18" charset="0"/>
                      </a:endParaRPr>
                    </a:p>
                  </a:txBody>
                  <a:tcPr/>
                </a:tc>
                <a:tc>
                  <a:txBody>
                    <a:bodyPr/>
                    <a:lstStyle/>
                    <a:p>
                      <a:r>
                        <a:rPr lang="en-US" sz="2000" b="1" smtClean="0">
                          <a:solidFill>
                            <a:srgbClr val="C00000"/>
                          </a:solidFill>
                          <a:latin typeface="Constantia" pitchFamily="18" charset="0"/>
                        </a:rPr>
                        <a:t>22</a:t>
                      </a:r>
                      <a:r>
                        <a:rPr lang="en-US" sz="2000" b="1" baseline="0" smtClean="0">
                          <a:solidFill>
                            <a:srgbClr val="C00000"/>
                          </a:solidFill>
                          <a:latin typeface="Constantia" pitchFamily="18" charset="0"/>
                        </a:rPr>
                        <a:t> </a:t>
                      </a:r>
                      <a:r>
                        <a:rPr lang="el-GR" sz="2000" b="1" smtClean="0">
                          <a:solidFill>
                            <a:srgbClr val="C00000"/>
                          </a:solidFill>
                          <a:latin typeface="Constantia" pitchFamily="18" charset="0"/>
                          <a:cs typeface="Times New Roman" pitchFamily="18" charset="0"/>
                        </a:rPr>
                        <a:t>Ω</a:t>
                      </a:r>
                      <a:r>
                        <a:rPr lang="en-US" sz="2000" b="1" smtClean="0">
                          <a:solidFill>
                            <a:srgbClr val="C00000"/>
                          </a:solidFill>
                          <a:latin typeface="Constantia" pitchFamily="18" charset="0"/>
                          <a:cs typeface="Times New Roman" pitchFamily="18" charset="0"/>
                        </a:rPr>
                        <a:t> ± 1%</a:t>
                      </a:r>
                      <a:endParaRPr lang="en-US" sz="2000" b="1">
                        <a:solidFill>
                          <a:srgbClr val="C00000"/>
                        </a:solidFill>
                        <a:latin typeface="Constantia" pitchFamily="18" charset="0"/>
                      </a:endParaRPr>
                    </a:p>
                  </a:txBody>
                  <a:tcPr/>
                </a:tc>
              </a:tr>
              <a:tr h="502920">
                <a:tc>
                  <a:txBody>
                    <a:bodyPr/>
                    <a:lstStyle/>
                    <a:p>
                      <a:r>
                        <a:rPr lang="en-US" sz="2000" b="1" smtClean="0">
                          <a:latin typeface="Constantia" pitchFamily="18" charset="0"/>
                        </a:rPr>
                        <a:t>682J</a:t>
                      </a:r>
                      <a:endParaRPr lang="en-US" sz="2000" b="1">
                        <a:latin typeface="Constant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smtClean="0">
                          <a:solidFill>
                            <a:srgbClr val="C00000"/>
                          </a:solidFill>
                          <a:latin typeface="Constantia" pitchFamily="18" charset="0"/>
                        </a:rPr>
                        <a:t>6,8 K</a:t>
                      </a:r>
                      <a:r>
                        <a:rPr lang="el-GR" sz="2000" b="1" smtClean="0">
                          <a:solidFill>
                            <a:srgbClr val="C00000"/>
                          </a:solidFill>
                          <a:latin typeface="Constantia" pitchFamily="18" charset="0"/>
                          <a:cs typeface="Times New Roman" pitchFamily="18" charset="0"/>
                        </a:rPr>
                        <a:t>Ω</a:t>
                      </a:r>
                      <a:r>
                        <a:rPr lang="en-US" sz="2000" b="1" smtClean="0">
                          <a:solidFill>
                            <a:srgbClr val="C00000"/>
                          </a:solidFill>
                          <a:latin typeface="Constantia" pitchFamily="18" charset="0"/>
                          <a:cs typeface="Times New Roman" pitchFamily="18" charset="0"/>
                        </a:rPr>
                        <a:t> ± 5%</a:t>
                      </a:r>
                      <a:endParaRPr lang="en-US" sz="2000" b="1" smtClean="0">
                        <a:solidFill>
                          <a:srgbClr val="C00000"/>
                        </a:solidFill>
                        <a:latin typeface="Constantia" pitchFamily="18" charset="0"/>
                      </a:endParaRPr>
                    </a:p>
                  </a:txBody>
                  <a:tcPr/>
                </a:tc>
              </a:tr>
              <a:tr h="502920">
                <a:tc>
                  <a:txBody>
                    <a:bodyPr/>
                    <a:lstStyle/>
                    <a:p>
                      <a:r>
                        <a:rPr lang="en-US" sz="2000" b="1" smtClean="0">
                          <a:latin typeface="Constantia" pitchFamily="18" charset="0"/>
                        </a:rPr>
                        <a:t>1K5</a:t>
                      </a:r>
                      <a:endParaRPr lang="en-US" sz="2000" b="1">
                        <a:latin typeface="Constantia" pitchFamily="18" charset="0"/>
                      </a:endParaRPr>
                    </a:p>
                  </a:txBody>
                  <a:tcPr/>
                </a:tc>
                <a:tc>
                  <a:txBody>
                    <a:bodyPr/>
                    <a:lstStyle/>
                    <a:p>
                      <a:r>
                        <a:rPr lang="en-US" sz="2000" b="1" smtClean="0">
                          <a:solidFill>
                            <a:srgbClr val="C00000"/>
                          </a:solidFill>
                          <a:latin typeface="Constantia" pitchFamily="18" charset="0"/>
                        </a:rPr>
                        <a:t>1,5 K</a:t>
                      </a:r>
                      <a:r>
                        <a:rPr lang="el-GR" sz="2000" b="1" smtClean="0">
                          <a:solidFill>
                            <a:srgbClr val="C00000"/>
                          </a:solidFill>
                          <a:latin typeface="Constantia" pitchFamily="18" charset="0"/>
                          <a:cs typeface="Times New Roman" pitchFamily="18" charset="0"/>
                        </a:rPr>
                        <a:t>Ω</a:t>
                      </a:r>
                      <a:endParaRPr lang="en-US" sz="2000" b="1">
                        <a:solidFill>
                          <a:srgbClr val="C00000"/>
                        </a:solidFill>
                        <a:latin typeface="Constantia" pitchFamily="18" charset="0"/>
                      </a:endParaRPr>
                    </a:p>
                  </a:txBody>
                  <a:tcPr/>
                </a:tc>
              </a:tr>
              <a:tr h="502920">
                <a:tc>
                  <a:txBody>
                    <a:bodyPr/>
                    <a:lstStyle/>
                    <a:p>
                      <a:r>
                        <a:rPr lang="en-US" sz="2000" b="1" smtClean="0">
                          <a:latin typeface="Constantia" pitchFamily="18" charset="0"/>
                        </a:rPr>
                        <a:t>153K</a:t>
                      </a:r>
                      <a:endParaRPr lang="en-US" sz="2000" b="1">
                        <a:latin typeface="Constantia" pitchFamily="18" charset="0"/>
                      </a:endParaRPr>
                    </a:p>
                  </a:txBody>
                  <a:tcPr/>
                </a:tc>
                <a:tc>
                  <a:txBody>
                    <a:bodyPr/>
                    <a:lstStyle/>
                    <a:p>
                      <a:r>
                        <a:rPr lang="en-US" sz="2000" b="1" smtClean="0">
                          <a:solidFill>
                            <a:srgbClr val="C00000"/>
                          </a:solidFill>
                          <a:latin typeface="Constantia" pitchFamily="18" charset="0"/>
                        </a:rPr>
                        <a:t>15 K</a:t>
                      </a:r>
                      <a:r>
                        <a:rPr lang="el-GR" sz="2000" b="1" smtClean="0">
                          <a:solidFill>
                            <a:srgbClr val="C00000"/>
                          </a:solidFill>
                          <a:latin typeface="Constantia" pitchFamily="18" charset="0"/>
                          <a:cs typeface="Times New Roman" pitchFamily="18" charset="0"/>
                        </a:rPr>
                        <a:t>Ω</a:t>
                      </a:r>
                      <a:r>
                        <a:rPr lang="en-US" sz="2000" b="1" smtClean="0">
                          <a:solidFill>
                            <a:srgbClr val="C00000"/>
                          </a:solidFill>
                          <a:latin typeface="Constantia" pitchFamily="18" charset="0"/>
                          <a:cs typeface="Times New Roman" pitchFamily="18" charset="0"/>
                        </a:rPr>
                        <a:t> ± 10%</a:t>
                      </a:r>
                      <a:endParaRPr lang="en-US" sz="2000" b="1">
                        <a:solidFill>
                          <a:srgbClr val="C00000"/>
                        </a:solidFill>
                        <a:latin typeface="Constantia" pitchFamily="18" charset="0"/>
                      </a:endParaRPr>
                    </a:p>
                  </a:txBody>
                  <a:tcPr/>
                </a:tc>
              </a:tr>
            </a:tbl>
          </a:graphicData>
        </a:graphic>
      </p:graphicFrame>
    </p:spTree>
    <p:extLst>
      <p:ext uri="{BB962C8B-B14F-4D97-AF65-F5344CB8AC3E}">
        <p14:creationId xmlns:p14="http://schemas.microsoft.com/office/powerpoint/2010/main" val="1094558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510">
                                            <p:txEl>
                                              <p:pRg st="5" end="5"/>
                                            </p:txEl>
                                          </p:spTgt>
                                        </p:tgtEl>
                                        <p:attrNameLst>
                                          <p:attrName>style.visibility</p:attrName>
                                        </p:attrNameLst>
                                      </p:cBhvr>
                                      <p:to>
                                        <p:strVal val="visible"/>
                                      </p:to>
                                    </p:set>
                                    <p:anim calcmode="lin" valueType="num">
                                      <p:cBhvr additive="base">
                                        <p:cTn id="7" dur="500" fill="hold"/>
                                        <p:tgtEl>
                                          <p:spTgt spid="21510">
                                            <p:txEl>
                                              <p:pRg st="5" end="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10">
                                            <p:txEl>
                                              <p:pRg st="5" end="5"/>
                                            </p:txEl>
                                          </p:spTgt>
                                        </p:tgtEl>
                                        <p:attrNameLst>
                                          <p:attrName>ppt_y</p:attrName>
                                        </p:attrNameLst>
                                      </p:cBhvr>
                                      <p:tavLst>
                                        <p:tav tm="0">
                                          <p:val>
                                            <p:strVal val="#ppt_y"/>
                                          </p:val>
                                        </p:tav>
                                        <p:tav tm="100000">
                                          <p:val>
                                            <p:strVal val="#ppt_y"/>
                                          </p:val>
                                        </p:tav>
                                      </p:tavLst>
                                    </p:anim>
                                  </p:childTnLst>
                                </p:cTn>
                              </p:par>
                              <p:par>
                                <p:cTn id="9" presetID="8"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amond(in)">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p:cNvSpPr>
            <a:spLocks noGrp="1"/>
          </p:cNvSpPr>
          <p:nvPr>
            <p:ph type="sldNum" sz="quarter" idx="12"/>
          </p:nvPr>
        </p:nvSpPr>
        <p:spPr>
          <a:xfrm>
            <a:off x="3841862" y="5788200"/>
            <a:ext cx="1161826" cy="365125"/>
          </a:xfrm>
        </p:spPr>
        <p:txBody>
          <a:bodyPr/>
          <a:lstStyle/>
          <a:p>
            <a:pPr>
              <a:defRPr/>
            </a:pPr>
            <a:fld id="{A736696E-DEA9-420E-87B0-CC6FDB01F043}" type="slidenum">
              <a:rPr lang="fr-CA"/>
              <a:pPr>
                <a:defRPr/>
              </a:pPr>
              <a:t>9</a:t>
            </a:fld>
            <a:endParaRPr lang="fr-CA"/>
          </a:p>
        </p:txBody>
      </p:sp>
      <p:sp>
        <p:nvSpPr>
          <p:cNvPr id="22531" name="Titre 3"/>
          <p:cNvSpPr>
            <a:spLocks noGrp="1"/>
          </p:cNvSpPr>
          <p:nvPr>
            <p:ph type="title"/>
          </p:nvPr>
        </p:nvSpPr>
        <p:spPr/>
        <p:txBody>
          <a:bodyPr>
            <a:normAutofit/>
          </a:bodyPr>
          <a:lstStyle/>
          <a:p>
            <a:pPr eaLnBrk="1" hangingPunct="1"/>
            <a:r>
              <a:rPr lang="fr-CA" b="1" smtClean="0">
                <a:solidFill>
                  <a:srgbClr val="FFC000"/>
                </a:solidFill>
              </a:rPr>
              <a:t>Quy ước mã màu</a:t>
            </a:r>
          </a:p>
        </p:txBody>
      </p:sp>
      <p:sp>
        <p:nvSpPr>
          <p:cNvPr id="22532" name="Rectangle 11"/>
          <p:cNvSpPr>
            <a:spLocks noChangeArrowheads="1"/>
          </p:cNvSpPr>
          <p:nvPr/>
        </p:nvSpPr>
        <p:spPr bwMode="auto">
          <a:xfrm>
            <a:off x="-1749425" y="2100263"/>
            <a:ext cx="9144000" cy="0"/>
          </a:xfrm>
          <a:prstGeom prst="rect">
            <a:avLst/>
          </a:prstGeom>
          <a:noFill/>
          <a:ln w="9525">
            <a:noFill/>
            <a:miter lim="800000"/>
            <a:headEnd/>
            <a:tailEnd/>
          </a:ln>
        </p:spPr>
        <p:txBody>
          <a:bodyPr wrap="none" anchor="ctr">
            <a:spAutoFit/>
          </a:bodyPr>
          <a:lstStyle/>
          <a:p>
            <a:pPr algn="just"/>
            <a:endParaRPr lang="en-US" sz="1800">
              <a:latin typeface="Calibri" pitchFamily="34" charset="0"/>
            </a:endParaRPr>
          </a:p>
        </p:txBody>
      </p:sp>
      <p:sp>
        <p:nvSpPr>
          <p:cNvPr id="22534" name="Text Box 3"/>
          <p:cNvSpPr txBox="1">
            <a:spLocks noChangeArrowheads="1"/>
          </p:cNvSpPr>
          <p:nvPr/>
        </p:nvSpPr>
        <p:spPr bwMode="auto">
          <a:xfrm>
            <a:off x="4194174" y="4175125"/>
            <a:ext cx="685800" cy="519112"/>
          </a:xfrm>
          <a:prstGeom prst="rect">
            <a:avLst/>
          </a:prstGeom>
          <a:solidFill>
            <a:schemeClr val="bg1"/>
          </a:solidFill>
          <a:ln w="9525">
            <a:noFill/>
            <a:miter lim="800000"/>
            <a:headEnd/>
            <a:tailEnd/>
          </a:ln>
        </p:spPr>
        <p:txBody>
          <a:bodyPr wrap="none"/>
          <a:lstStyle/>
          <a:p>
            <a:endParaRPr lang="en-US" sz="1800"/>
          </a:p>
        </p:txBody>
      </p:sp>
      <p:graphicFrame>
        <p:nvGraphicFramePr>
          <p:cNvPr id="23" name="Table 22"/>
          <p:cNvGraphicFramePr>
            <a:graphicFrameLocks noGrp="1"/>
          </p:cNvGraphicFramePr>
          <p:nvPr>
            <p:extLst>
              <p:ext uri="{D42A27DB-BD31-4B8C-83A1-F6EECF244321}">
                <p14:modId xmlns:p14="http://schemas.microsoft.com/office/powerpoint/2010/main" val="405360925"/>
              </p:ext>
            </p:extLst>
          </p:nvPr>
        </p:nvGraphicFramePr>
        <p:xfrm>
          <a:off x="307975" y="2438400"/>
          <a:ext cx="5029199" cy="4389120"/>
        </p:xfrm>
        <a:graphic>
          <a:graphicData uri="http://schemas.openxmlformats.org/drawingml/2006/table">
            <a:tbl>
              <a:tblPr firstRow="1" bandRow="1">
                <a:tableStyleId>{5C22544A-7EE6-4342-B048-85BDC9FD1C3A}</a:tableStyleId>
              </a:tblPr>
              <a:tblGrid>
                <a:gridCol w="993730"/>
                <a:gridCol w="890929"/>
                <a:gridCol w="1040846"/>
                <a:gridCol w="959942"/>
                <a:gridCol w="1143752"/>
              </a:tblGrid>
              <a:tr h="340368">
                <a:tc>
                  <a:txBody>
                    <a:bodyPr/>
                    <a:lstStyle/>
                    <a:p>
                      <a:pPr algn="ctr"/>
                      <a:r>
                        <a:rPr lang="en-US" sz="1400" b="0" dirty="0" err="1" smtClean="0">
                          <a:latin typeface="Constantia" pitchFamily="18" charset="0"/>
                        </a:rPr>
                        <a:t>Mầu</a:t>
                      </a:r>
                      <a:endParaRPr lang="en-US" sz="1400" b="0" dirty="0">
                        <a:latin typeface="Constantia" pitchFamily="18" charset="0"/>
                      </a:endParaRPr>
                    </a:p>
                  </a:txBody>
                  <a:tcPr/>
                </a:tc>
                <a:tc>
                  <a:txBody>
                    <a:bodyPr/>
                    <a:lstStyle/>
                    <a:p>
                      <a:pPr algn="ctr"/>
                      <a:r>
                        <a:rPr lang="en-US" sz="1400" b="0" dirty="0" err="1" smtClean="0">
                          <a:latin typeface="Constantia" pitchFamily="18" charset="0"/>
                        </a:rPr>
                        <a:t>Vòng</a:t>
                      </a:r>
                      <a:r>
                        <a:rPr lang="en-US" sz="1400" b="0" baseline="0" dirty="0" smtClean="0">
                          <a:latin typeface="Constantia" pitchFamily="18" charset="0"/>
                        </a:rPr>
                        <a:t> 1,2</a:t>
                      </a:r>
                    </a:p>
                    <a:p>
                      <a:pPr algn="ctr"/>
                      <a:r>
                        <a:rPr lang="en-US" sz="1400" b="0" baseline="0" dirty="0" err="1" smtClean="0">
                          <a:latin typeface="Constantia" pitchFamily="18" charset="0"/>
                        </a:rPr>
                        <a:t>Số</a:t>
                      </a:r>
                      <a:r>
                        <a:rPr lang="en-US" sz="1400" b="0" baseline="0" dirty="0" smtClean="0">
                          <a:latin typeface="Constantia" pitchFamily="18" charset="0"/>
                        </a:rPr>
                        <a:t> </a:t>
                      </a:r>
                      <a:r>
                        <a:rPr lang="en-US" sz="1400" b="0" baseline="0" dirty="0" err="1" smtClean="0">
                          <a:latin typeface="Constantia" pitchFamily="18" charset="0"/>
                        </a:rPr>
                        <a:t>thực</a:t>
                      </a:r>
                      <a:endParaRPr lang="en-US" sz="1400" b="0" baseline="0" dirty="0" smtClean="0">
                        <a:latin typeface="Constantia" pitchFamily="18" charset="0"/>
                      </a:endParaRPr>
                    </a:p>
                  </a:txBody>
                  <a:tcPr/>
                </a:tc>
                <a:tc>
                  <a:txBody>
                    <a:bodyPr/>
                    <a:lstStyle/>
                    <a:p>
                      <a:pPr algn="ctr"/>
                      <a:r>
                        <a:rPr lang="en-US" sz="1400" b="0" dirty="0" err="1" smtClean="0">
                          <a:latin typeface="Constantia" pitchFamily="18" charset="0"/>
                        </a:rPr>
                        <a:t>Vòng</a:t>
                      </a:r>
                      <a:r>
                        <a:rPr lang="en-US" sz="1400" b="0" baseline="0" dirty="0" smtClean="0">
                          <a:latin typeface="Constantia" pitchFamily="18" charset="0"/>
                        </a:rPr>
                        <a:t> 3</a:t>
                      </a:r>
                    </a:p>
                    <a:p>
                      <a:pPr algn="ctr"/>
                      <a:r>
                        <a:rPr lang="en-US" sz="1400" b="0" baseline="0" dirty="0" err="1" smtClean="0">
                          <a:latin typeface="Constantia" pitchFamily="18" charset="0"/>
                        </a:rPr>
                        <a:t>Hệ</a:t>
                      </a:r>
                      <a:r>
                        <a:rPr lang="en-US" sz="1400" b="0" baseline="0" dirty="0" smtClean="0">
                          <a:latin typeface="Constantia" pitchFamily="18" charset="0"/>
                        </a:rPr>
                        <a:t> </a:t>
                      </a:r>
                      <a:r>
                        <a:rPr lang="en-US" sz="1400" b="0" baseline="0" dirty="0" err="1" smtClean="0">
                          <a:latin typeface="Constantia" pitchFamily="18" charset="0"/>
                        </a:rPr>
                        <a:t>số</a:t>
                      </a:r>
                      <a:r>
                        <a:rPr lang="en-US" sz="1400" b="0" baseline="0" dirty="0" smtClean="0">
                          <a:latin typeface="Constantia" pitchFamily="18" charset="0"/>
                        </a:rPr>
                        <a:t> </a:t>
                      </a:r>
                      <a:r>
                        <a:rPr lang="en-US" sz="1400" b="0" baseline="0" dirty="0" err="1" smtClean="0">
                          <a:latin typeface="Constantia" pitchFamily="18" charset="0"/>
                        </a:rPr>
                        <a:t>nhân</a:t>
                      </a:r>
                      <a:endParaRPr lang="en-US" sz="1400" b="0" dirty="0">
                        <a:latin typeface="Constantia" pitchFamily="18" charset="0"/>
                      </a:endParaRPr>
                    </a:p>
                  </a:txBody>
                  <a:tcPr/>
                </a:tc>
                <a:tc>
                  <a:txBody>
                    <a:bodyPr/>
                    <a:lstStyle/>
                    <a:p>
                      <a:pPr algn="ctr"/>
                      <a:r>
                        <a:rPr lang="en-US" sz="1400" b="0" dirty="0" err="1" smtClean="0">
                          <a:latin typeface="Constantia" pitchFamily="18" charset="0"/>
                        </a:rPr>
                        <a:t>Vòng</a:t>
                      </a:r>
                      <a:r>
                        <a:rPr lang="en-US" sz="1400" b="0" baseline="0" dirty="0" smtClean="0">
                          <a:latin typeface="Constantia" pitchFamily="18" charset="0"/>
                        </a:rPr>
                        <a:t> 4</a:t>
                      </a:r>
                    </a:p>
                    <a:p>
                      <a:pPr algn="ctr"/>
                      <a:r>
                        <a:rPr lang="en-US" sz="1400" b="0" baseline="0" dirty="0" smtClean="0">
                          <a:latin typeface="Constantia" pitchFamily="18" charset="0"/>
                        </a:rPr>
                        <a:t>Dung </a:t>
                      </a:r>
                      <a:r>
                        <a:rPr lang="en-US" sz="1400" b="0" baseline="0" dirty="0" err="1" smtClean="0">
                          <a:latin typeface="Constantia" pitchFamily="18" charset="0"/>
                        </a:rPr>
                        <a:t>sai</a:t>
                      </a:r>
                      <a:endParaRPr lang="en-US" sz="1400" b="0" dirty="0">
                        <a:latin typeface="Constantia" pitchFamily="18" charset="0"/>
                      </a:endParaRPr>
                    </a:p>
                  </a:txBody>
                  <a:tcPr/>
                </a:tc>
                <a:tc>
                  <a:txBody>
                    <a:bodyPr/>
                    <a:lstStyle/>
                    <a:p>
                      <a:pPr algn="ctr"/>
                      <a:r>
                        <a:rPr lang="en-US" sz="1400" b="0" dirty="0" err="1" smtClean="0">
                          <a:latin typeface="Constantia" pitchFamily="18" charset="0"/>
                        </a:rPr>
                        <a:t>Vòng</a:t>
                      </a:r>
                      <a:r>
                        <a:rPr lang="en-US" sz="1400" b="0" baseline="0" dirty="0" smtClean="0">
                          <a:latin typeface="Constantia" pitchFamily="18" charset="0"/>
                        </a:rPr>
                        <a:t> 5</a:t>
                      </a:r>
                    </a:p>
                    <a:p>
                      <a:pPr algn="ctr"/>
                      <a:r>
                        <a:rPr lang="en-US" sz="1400" b="0" baseline="0" dirty="0" err="1" smtClean="0">
                          <a:latin typeface="Constantia" pitchFamily="18" charset="0"/>
                        </a:rPr>
                        <a:t>Hệ</a:t>
                      </a:r>
                      <a:r>
                        <a:rPr lang="en-US" sz="1400" b="0" baseline="0" dirty="0" smtClean="0">
                          <a:latin typeface="Constantia" pitchFamily="18" charset="0"/>
                        </a:rPr>
                        <a:t> </a:t>
                      </a:r>
                      <a:r>
                        <a:rPr lang="en-US" sz="1400" b="0" baseline="0" dirty="0" err="1" smtClean="0">
                          <a:latin typeface="Constantia" pitchFamily="18" charset="0"/>
                        </a:rPr>
                        <a:t>số</a:t>
                      </a:r>
                      <a:r>
                        <a:rPr lang="en-US" sz="1400" b="0" baseline="0" dirty="0" smtClean="0">
                          <a:latin typeface="Constantia" pitchFamily="18" charset="0"/>
                        </a:rPr>
                        <a:t> </a:t>
                      </a:r>
                      <a:r>
                        <a:rPr lang="en-US" sz="1400" b="0" baseline="0" dirty="0" err="1" smtClean="0">
                          <a:latin typeface="Constantia" pitchFamily="18" charset="0"/>
                        </a:rPr>
                        <a:t>nhiệt</a:t>
                      </a:r>
                      <a:endParaRPr lang="en-US" sz="1400" b="0" dirty="0">
                        <a:latin typeface="Constantia" pitchFamily="18" charset="0"/>
                      </a:endParaRPr>
                    </a:p>
                  </a:txBody>
                  <a:tcPr/>
                </a:tc>
              </a:tr>
              <a:tr h="204221">
                <a:tc>
                  <a:txBody>
                    <a:bodyPr/>
                    <a:lstStyle/>
                    <a:p>
                      <a:pPr algn="ctr"/>
                      <a:r>
                        <a:rPr lang="en-US" sz="1400" b="0" dirty="0" err="1" smtClean="0">
                          <a:solidFill>
                            <a:schemeClr val="bg1"/>
                          </a:solidFill>
                          <a:latin typeface="Constantia" pitchFamily="18" charset="0"/>
                        </a:rPr>
                        <a:t>Đen</a:t>
                      </a:r>
                      <a:endParaRPr lang="en-US" sz="1400" b="0" dirty="0">
                        <a:solidFill>
                          <a:schemeClr val="bg1"/>
                        </a:solidFill>
                        <a:latin typeface="Constantia" pitchFamily="18" charset="0"/>
                      </a:endParaRPr>
                    </a:p>
                  </a:txBody>
                  <a:tcPr>
                    <a:solidFill>
                      <a:schemeClr val="tx1">
                        <a:lumMod val="95000"/>
                        <a:lumOff val="5000"/>
                      </a:schemeClr>
                    </a:solidFill>
                  </a:tcPr>
                </a:tc>
                <a:tc>
                  <a:txBody>
                    <a:bodyPr/>
                    <a:lstStyle/>
                    <a:p>
                      <a:pPr algn="ctr"/>
                      <a:r>
                        <a:rPr lang="en-US" sz="1400" b="0" dirty="0" smtClean="0">
                          <a:solidFill>
                            <a:schemeClr val="bg1"/>
                          </a:solidFill>
                          <a:latin typeface="Constantia" pitchFamily="18" charset="0"/>
                        </a:rPr>
                        <a:t>0</a:t>
                      </a:r>
                      <a:endParaRPr lang="en-US" sz="1400" b="0" dirty="0">
                        <a:solidFill>
                          <a:schemeClr val="bg1"/>
                        </a:solidFill>
                        <a:latin typeface="Constantia" pitchFamily="18" charset="0"/>
                      </a:endParaRPr>
                    </a:p>
                  </a:txBody>
                  <a:tcPr>
                    <a:solidFill>
                      <a:schemeClr val="tx1">
                        <a:lumMod val="95000"/>
                        <a:lumOff val="5000"/>
                      </a:schemeClr>
                    </a:solidFill>
                  </a:tcPr>
                </a:tc>
                <a:tc>
                  <a:txBody>
                    <a:bodyPr/>
                    <a:lstStyle/>
                    <a:p>
                      <a:pPr algn="ctr"/>
                      <a:r>
                        <a:rPr lang="en-US" sz="1400" b="0" dirty="0" smtClean="0">
                          <a:solidFill>
                            <a:schemeClr val="bg1"/>
                          </a:solidFill>
                          <a:latin typeface="Constantia" pitchFamily="18" charset="0"/>
                        </a:rPr>
                        <a:t>10</a:t>
                      </a:r>
                      <a:r>
                        <a:rPr lang="en-US" sz="1400" b="0" baseline="30000" dirty="0" smtClean="0">
                          <a:solidFill>
                            <a:schemeClr val="bg1"/>
                          </a:solidFill>
                          <a:latin typeface="Constantia" pitchFamily="18" charset="0"/>
                        </a:rPr>
                        <a:t>0</a:t>
                      </a:r>
                    </a:p>
                  </a:txBody>
                  <a:tcPr>
                    <a:solidFill>
                      <a:schemeClr val="tx1">
                        <a:lumMod val="95000"/>
                        <a:lumOff val="5000"/>
                      </a:schemeClr>
                    </a:solidFill>
                  </a:tcPr>
                </a:tc>
                <a:tc>
                  <a:txBody>
                    <a:bodyPr/>
                    <a:lstStyle/>
                    <a:p>
                      <a:pPr algn="ctr"/>
                      <a:r>
                        <a:rPr lang="en-US" sz="1400" b="0" dirty="0" smtClean="0">
                          <a:solidFill>
                            <a:schemeClr val="bg1"/>
                          </a:solidFill>
                          <a:latin typeface="Constantia" pitchFamily="18" charset="0"/>
                        </a:rPr>
                        <a:t>-</a:t>
                      </a:r>
                      <a:endParaRPr lang="en-US" sz="1400" b="0" dirty="0">
                        <a:solidFill>
                          <a:schemeClr val="bg1"/>
                        </a:solidFill>
                        <a:latin typeface="Constantia" pitchFamily="18" charset="0"/>
                      </a:endParaRPr>
                    </a:p>
                  </a:txBody>
                  <a:tcPr>
                    <a:solidFill>
                      <a:schemeClr val="tx1">
                        <a:lumMod val="95000"/>
                        <a:lumOff val="5000"/>
                      </a:schemeClr>
                    </a:solidFill>
                  </a:tcPr>
                </a:tc>
                <a:tc>
                  <a:txBody>
                    <a:bodyPr/>
                    <a:lstStyle/>
                    <a:p>
                      <a:pPr algn="ctr"/>
                      <a:endParaRPr lang="en-US" sz="1400" b="0" dirty="0">
                        <a:solidFill>
                          <a:schemeClr val="bg1"/>
                        </a:solidFill>
                        <a:latin typeface="Constantia" pitchFamily="18" charset="0"/>
                      </a:endParaRPr>
                    </a:p>
                  </a:txBody>
                  <a:tcPr>
                    <a:solidFill>
                      <a:schemeClr val="tx1">
                        <a:lumMod val="95000"/>
                        <a:lumOff val="5000"/>
                      </a:schemeClr>
                    </a:solidFill>
                  </a:tcPr>
                </a:tc>
              </a:tr>
              <a:tr h="204221">
                <a:tc>
                  <a:txBody>
                    <a:bodyPr/>
                    <a:lstStyle/>
                    <a:p>
                      <a:pPr algn="ctr"/>
                      <a:r>
                        <a:rPr lang="en-US" sz="1400" b="0" dirty="0" err="1" smtClean="0">
                          <a:latin typeface="Constantia" pitchFamily="18" charset="0"/>
                        </a:rPr>
                        <a:t>Nâu</a:t>
                      </a:r>
                      <a:endParaRPr lang="en-US" sz="1400" b="0" dirty="0">
                        <a:latin typeface="Constantia" pitchFamily="18" charset="0"/>
                      </a:endParaRPr>
                    </a:p>
                  </a:txBody>
                  <a:tcPr>
                    <a:solidFill>
                      <a:srgbClr val="A50021"/>
                    </a:solidFill>
                  </a:tcPr>
                </a:tc>
                <a:tc>
                  <a:txBody>
                    <a:bodyPr/>
                    <a:lstStyle/>
                    <a:p>
                      <a:pPr algn="ctr"/>
                      <a:r>
                        <a:rPr lang="en-US" sz="1400" b="0" dirty="0" smtClean="0">
                          <a:latin typeface="Constantia" pitchFamily="18" charset="0"/>
                        </a:rPr>
                        <a:t>1</a:t>
                      </a:r>
                      <a:endParaRPr lang="en-US" sz="1400" b="0" dirty="0">
                        <a:latin typeface="Constantia" pitchFamily="18" charset="0"/>
                      </a:endParaRPr>
                    </a:p>
                  </a:txBody>
                  <a:tcPr>
                    <a:solidFill>
                      <a:srgbClr val="A50021"/>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1</a:t>
                      </a:r>
                      <a:endParaRPr lang="en-US" sz="1400" b="0" baseline="30000" dirty="0">
                        <a:latin typeface="Constantia" pitchFamily="18" charset="0"/>
                      </a:endParaRPr>
                    </a:p>
                  </a:txBody>
                  <a:tcPr>
                    <a:solidFill>
                      <a:srgbClr val="A50021"/>
                    </a:solidFill>
                  </a:tcPr>
                </a:tc>
                <a:tc>
                  <a:txBody>
                    <a:bodyPr/>
                    <a:lstStyle/>
                    <a:p>
                      <a:pPr algn="ctr"/>
                      <a:r>
                        <a:rPr lang="en-US" sz="1400" b="0" dirty="0" smtClean="0">
                          <a:latin typeface="Constantia" pitchFamily="18" charset="0"/>
                        </a:rPr>
                        <a:t>1%</a:t>
                      </a:r>
                      <a:endParaRPr lang="en-US" sz="1400" b="0" dirty="0">
                        <a:latin typeface="Constantia" pitchFamily="18" charset="0"/>
                      </a:endParaRPr>
                    </a:p>
                  </a:txBody>
                  <a:tcPr>
                    <a:solidFill>
                      <a:srgbClr val="A50021"/>
                    </a:solidFill>
                  </a:tcPr>
                </a:tc>
                <a:tc>
                  <a:txBody>
                    <a:bodyPr/>
                    <a:lstStyle/>
                    <a:p>
                      <a:pPr algn="ctr"/>
                      <a:r>
                        <a:rPr lang="en-US" sz="1400" b="0" dirty="0" smtClean="0">
                          <a:latin typeface="Constantia" pitchFamily="18" charset="0"/>
                        </a:rPr>
                        <a:t>100ppm</a:t>
                      </a:r>
                      <a:endParaRPr lang="en-US" sz="1400" b="0" dirty="0">
                        <a:latin typeface="Constantia" pitchFamily="18" charset="0"/>
                      </a:endParaRPr>
                    </a:p>
                  </a:txBody>
                  <a:tcPr>
                    <a:solidFill>
                      <a:srgbClr val="A50021"/>
                    </a:solidFill>
                  </a:tcPr>
                </a:tc>
              </a:tr>
              <a:tr h="204221">
                <a:tc>
                  <a:txBody>
                    <a:bodyPr/>
                    <a:lstStyle/>
                    <a:p>
                      <a:pPr algn="ctr"/>
                      <a:r>
                        <a:rPr lang="en-US" sz="1400" b="0" dirty="0" err="1" smtClean="0">
                          <a:latin typeface="Constantia" pitchFamily="18" charset="0"/>
                        </a:rPr>
                        <a:t>Đỏ</a:t>
                      </a:r>
                      <a:endParaRPr lang="en-US" sz="1400" b="0" dirty="0">
                        <a:latin typeface="Constantia" pitchFamily="18" charset="0"/>
                      </a:endParaRPr>
                    </a:p>
                  </a:txBody>
                  <a:tcPr>
                    <a:solidFill>
                      <a:srgbClr val="FF0000"/>
                    </a:solidFill>
                  </a:tcPr>
                </a:tc>
                <a:tc>
                  <a:txBody>
                    <a:bodyPr/>
                    <a:lstStyle/>
                    <a:p>
                      <a:pPr algn="ctr"/>
                      <a:r>
                        <a:rPr lang="en-US" sz="1400" b="0" dirty="0" smtClean="0">
                          <a:latin typeface="Constantia" pitchFamily="18" charset="0"/>
                        </a:rPr>
                        <a:t>2</a:t>
                      </a:r>
                      <a:endParaRPr lang="en-US" sz="1400" b="0" dirty="0">
                        <a:latin typeface="Constantia" pitchFamily="18" charset="0"/>
                      </a:endParaRPr>
                    </a:p>
                  </a:txBody>
                  <a:tcPr>
                    <a:solidFill>
                      <a:srgbClr val="FF0000"/>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2</a:t>
                      </a:r>
                      <a:endParaRPr lang="en-US" sz="1400" b="0" baseline="30000" dirty="0">
                        <a:latin typeface="Constantia" pitchFamily="18" charset="0"/>
                      </a:endParaRPr>
                    </a:p>
                  </a:txBody>
                  <a:tcPr>
                    <a:solidFill>
                      <a:srgbClr val="FF0000"/>
                    </a:solidFill>
                  </a:tcPr>
                </a:tc>
                <a:tc>
                  <a:txBody>
                    <a:bodyPr/>
                    <a:lstStyle/>
                    <a:p>
                      <a:pPr algn="ctr"/>
                      <a:r>
                        <a:rPr lang="en-US" sz="1400" b="0" dirty="0" smtClean="0">
                          <a:latin typeface="Constantia" pitchFamily="18" charset="0"/>
                        </a:rPr>
                        <a:t>2%</a:t>
                      </a:r>
                      <a:endParaRPr lang="en-US" sz="1400" b="0" dirty="0">
                        <a:latin typeface="Constantia" pitchFamily="18" charset="0"/>
                      </a:endParaRPr>
                    </a:p>
                  </a:txBody>
                  <a:tcPr>
                    <a:solidFill>
                      <a:srgbClr val="FF0000"/>
                    </a:solidFill>
                  </a:tcPr>
                </a:tc>
                <a:tc>
                  <a:txBody>
                    <a:bodyPr/>
                    <a:lstStyle/>
                    <a:p>
                      <a:pPr algn="ctr"/>
                      <a:r>
                        <a:rPr lang="en-US" sz="1400" b="0" dirty="0" smtClean="0">
                          <a:latin typeface="Constantia" pitchFamily="18" charset="0"/>
                        </a:rPr>
                        <a:t>50ppm</a:t>
                      </a:r>
                      <a:endParaRPr lang="en-US" sz="1400" b="0" dirty="0">
                        <a:latin typeface="Constantia" pitchFamily="18" charset="0"/>
                      </a:endParaRPr>
                    </a:p>
                  </a:txBody>
                  <a:tcPr>
                    <a:solidFill>
                      <a:srgbClr val="FF0000"/>
                    </a:solidFill>
                  </a:tcPr>
                </a:tc>
              </a:tr>
              <a:tr h="204221">
                <a:tc>
                  <a:txBody>
                    <a:bodyPr/>
                    <a:lstStyle/>
                    <a:p>
                      <a:pPr algn="ctr"/>
                      <a:r>
                        <a:rPr lang="en-US" sz="1400" b="0" dirty="0" smtClean="0">
                          <a:latin typeface="Constantia" pitchFamily="18" charset="0"/>
                        </a:rPr>
                        <a:t>Cam</a:t>
                      </a:r>
                      <a:endParaRPr lang="en-US" sz="1400" b="0" dirty="0">
                        <a:latin typeface="Constantia" pitchFamily="18" charset="0"/>
                      </a:endParaRPr>
                    </a:p>
                  </a:txBody>
                  <a:tcPr>
                    <a:solidFill>
                      <a:srgbClr val="FF9933"/>
                    </a:solidFill>
                  </a:tcPr>
                </a:tc>
                <a:tc>
                  <a:txBody>
                    <a:bodyPr/>
                    <a:lstStyle/>
                    <a:p>
                      <a:pPr algn="ctr"/>
                      <a:r>
                        <a:rPr lang="en-US" sz="1400" b="0" dirty="0" smtClean="0">
                          <a:latin typeface="Constantia" pitchFamily="18" charset="0"/>
                        </a:rPr>
                        <a:t>3</a:t>
                      </a:r>
                      <a:endParaRPr lang="en-US" sz="1400" b="0" dirty="0">
                        <a:latin typeface="Constantia" pitchFamily="18" charset="0"/>
                      </a:endParaRPr>
                    </a:p>
                  </a:txBody>
                  <a:tcPr>
                    <a:solidFill>
                      <a:srgbClr val="FF9933"/>
                    </a:solidFill>
                  </a:tcPr>
                </a:tc>
                <a:tc>
                  <a:txBody>
                    <a:bodyPr/>
                    <a:lstStyle/>
                    <a:p>
                      <a:pPr algn="ctr"/>
                      <a:r>
                        <a:rPr lang="en-US" sz="1400" b="0" dirty="0" smtClean="0">
                          <a:solidFill>
                            <a:srgbClr val="C00000"/>
                          </a:solidFill>
                          <a:latin typeface="Constantia" pitchFamily="18" charset="0"/>
                        </a:rPr>
                        <a:t>10</a:t>
                      </a:r>
                      <a:r>
                        <a:rPr lang="en-US" sz="1400" b="0" baseline="30000" dirty="0" smtClean="0">
                          <a:solidFill>
                            <a:srgbClr val="C00000"/>
                          </a:solidFill>
                          <a:latin typeface="Constantia" pitchFamily="18" charset="0"/>
                        </a:rPr>
                        <a:t>3</a:t>
                      </a:r>
                      <a:r>
                        <a:rPr lang="en-US" sz="1400" b="0" baseline="-25000" dirty="0" smtClean="0">
                          <a:solidFill>
                            <a:srgbClr val="C00000"/>
                          </a:solidFill>
                          <a:latin typeface="Constantia" pitchFamily="18" charset="0"/>
                        </a:rPr>
                        <a:t> –</a:t>
                      </a:r>
                      <a:r>
                        <a:rPr lang="en-US" sz="1400" b="0" baseline="0" dirty="0" smtClean="0">
                          <a:solidFill>
                            <a:srgbClr val="C00000"/>
                          </a:solidFill>
                          <a:latin typeface="Constantia" pitchFamily="18" charset="0"/>
                        </a:rPr>
                        <a:t> 1K</a:t>
                      </a:r>
                      <a:endParaRPr lang="en-US" sz="1400" b="0" baseline="30000" dirty="0">
                        <a:solidFill>
                          <a:srgbClr val="C00000"/>
                        </a:solidFill>
                        <a:latin typeface="Constantia" pitchFamily="18" charset="0"/>
                      </a:endParaRPr>
                    </a:p>
                  </a:txBody>
                  <a:tcPr>
                    <a:solidFill>
                      <a:srgbClr val="FF9933"/>
                    </a:solidFill>
                  </a:tcPr>
                </a:tc>
                <a:tc>
                  <a:txBody>
                    <a:bodyPr/>
                    <a:lstStyle/>
                    <a:p>
                      <a:pPr algn="ctr"/>
                      <a:r>
                        <a:rPr lang="en-US" sz="1400" b="0" dirty="0" smtClean="0">
                          <a:latin typeface="Constantia" pitchFamily="18" charset="0"/>
                        </a:rPr>
                        <a:t>3%</a:t>
                      </a:r>
                      <a:endParaRPr lang="en-US" sz="1400" b="0" dirty="0">
                        <a:latin typeface="Constantia" pitchFamily="18" charset="0"/>
                      </a:endParaRPr>
                    </a:p>
                  </a:txBody>
                  <a:tcPr>
                    <a:solidFill>
                      <a:srgbClr val="FF9933"/>
                    </a:solidFill>
                  </a:tcPr>
                </a:tc>
                <a:tc>
                  <a:txBody>
                    <a:bodyPr/>
                    <a:lstStyle/>
                    <a:p>
                      <a:pPr algn="ctr"/>
                      <a:r>
                        <a:rPr lang="en-US" sz="1400" b="0" dirty="0" smtClean="0">
                          <a:latin typeface="Constantia" pitchFamily="18" charset="0"/>
                        </a:rPr>
                        <a:t>15ppm</a:t>
                      </a:r>
                      <a:endParaRPr lang="en-US" sz="1400" b="0" dirty="0">
                        <a:latin typeface="Constantia" pitchFamily="18" charset="0"/>
                      </a:endParaRPr>
                    </a:p>
                  </a:txBody>
                  <a:tcPr>
                    <a:solidFill>
                      <a:srgbClr val="FF9933"/>
                    </a:solidFill>
                  </a:tcPr>
                </a:tc>
              </a:tr>
              <a:tr h="204221">
                <a:tc>
                  <a:txBody>
                    <a:bodyPr/>
                    <a:lstStyle/>
                    <a:p>
                      <a:pPr algn="ctr"/>
                      <a:r>
                        <a:rPr lang="en-US" sz="1400" b="0" dirty="0" err="1" smtClean="0">
                          <a:latin typeface="Constantia" pitchFamily="18" charset="0"/>
                        </a:rPr>
                        <a:t>Vàng</a:t>
                      </a:r>
                      <a:endParaRPr lang="en-US" sz="1400" b="0" dirty="0">
                        <a:latin typeface="Constantia" pitchFamily="18" charset="0"/>
                      </a:endParaRPr>
                    </a:p>
                  </a:txBody>
                  <a:tcPr>
                    <a:solidFill>
                      <a:srgbClr val="FFFF00"/>
                    </a:solidFill>
                  </a:tcPr>
                </a:tc>
                <a:tc>
                  <a:txBody>
                    <a:bodyPr/>
                    <a:lstStyle/>
                    <a:p>
                      <a:pPr algn="ctr"/>
                      <a:r>
                        <a:rPr lang="en-US" sz="1400" b="0" dirty="0" smtClean="0">
                          <a:latin typeface="Constantia" pitchFamily="18" charset="0"/>
                        </a:rPr>
                        <a:t>4</a:t>
                      </a:r>
                      <a:endParaRPr lang="en-US" sz="1400" b="0" dirty="0">
                        <a:latin typeface="Constantia" pitchFamily="18" charset="0"/>
                      </a:endParaRPr>
                    </a:p>
                  </a:txBody>
                  <a:tcPr>
                    <a:solidFill>
                      <a:srgbClr val="FFFF00"/>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4</a:t>
                      </a:r>
                      <a:endParaRPr lang="en-US" sz="1400" b="0" baseline="30000" dirty="0">
                        <a:latin typeface="Constantia" pitchFamily="18" charset="0"/>
                      </a:endParaRPr>
                    </a:p>
                  </a:txBody>
                  <a:tcPr>
                    <a:solidFill>
                      <a:srgbClr val="FFFF00"/>
                    </a:solidFill>
                  </a:tcPr>
                </a:tc>
                <a:tc>
                  <a:txBody>
                    <a:bodyPr/>
                    <a:lstStyle/>
                    <a:p>
                      <a:pPr algn="ctr"/>
                      <a:r>
                        <a:rPr lang="en-US" sz="1400" b="0" dirty="0" smtClean="0">
                          <a:latin typeface="Constantia" pitchFamily="18" charset="0"/>
                        </a:rPr>
                        <a:t>4%</a:t>
                      </a:r>
                      <a:endParaRPr lang="en-US" sz="1400" b="0" dirty="0">
                        <a:latin typeface="Constantia" pitchFamily="18" charset="0"/>
                      </a:endParaRPr>
                    </a:p>
                  </a:txBody>
                  <a:tcPr>
                    <a:solidFill>
                      <a:srgbClr val="FFFF00"/>
                    </a:solidFill>
                  </a:tcPr>
                </a:tc>
                <a:tc>
                  <a:txBody>
                    <a:bodyPr/>
                    <a:lstStyle/>
                    <a:p>
                      <a:pPr algn="ctr"/>
                      <a:r>
                        <a:rPr lang="en-US" sz="1400" b="0" dirty="0" smtClean="0">
                          <a:latin typeface="Constantia" pitchFamily="18" charset="0"/>
                        </a:rPr>
                        <a:t>25ppm</a:t>
                      </a:r>
                      <a:endParaRPr lang="en-US" sz="1400" b="0" dirty="0">
                        <a:latin typeface="Constantia" pitchFamily="18" charset="0"/>
                      </a:endParaRPr>
                    </a:p>
                  </a:txBody>
                  <a:tcPr>
                    <a:solidFill>
                      <a:srgbClr val="FFFF00"/>
                    </a:solidFill>
                  </a:tcPr>
                </a:tc>
              </a:tr>
              <a:tr h="204221">
                <a:tc>
                  <a:txBody>
                    <a:bodyPr/>
                    <a:lstStyle/>
                    <a:p>
                      <a:pPr algn="ctr"/>
                      <a:r>
                        <a:rPr lang="en-US" sz="1400" b="0" dirty="0" err="1" smtClean="0">
                          <a:latin typeface="Constantia" pitchFamily="18" charset="0"/>
                        </a:rPr>
                        <a:t>Lục</a:t>
                      </a:r>
                      <a:endParaRPr lang="en-US" sz="1400" b="0" dirty="0">
                        <a:latin typeface="Constantia" pitchFamily="18" charset="0"/>
                      </a:endParaRPr>
                    </a:p>
                  </a:txBody>
                  <a:tcPr>
                    <a:solidFill>
                      <a:srgbClr val="009900"/>
                    </a:solidFill>
                  </a:tcPr>
                </a:tc>
                <a:tc>
                  <a:txBody>
                    <a:bodyPr/>
                    <a:lstStyle/>
                    <a:p>
                      <a:pPr algn="ctr"/>
                      <a:r>
                        <a:rPr lang="en-US" sz="1400" b="0" dirty="0" smtClean="0">
                          <a:latin typeface="Constantia" pitchFamily="18" charset="0"/>
                        </a:rPr>
                        <a:t>5</a:t>
                      </a:r>
                      <a:endParaRPr lang="en-US" sz="1400" b="0" dirty="0">
                        <a:latin typeface="Constantia" pitchFamily="18" charset="0"/>
                      </a:endParaRPr>
                    </a:p>
                  </a:txBody>
                  <a:tcPr>
                    <a:solidFill>
                      <a:srgbClr val="009900"/>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5</a:t>
                      </a:r>
                      <a:endParaRPr lang="en-US" sz="1400" b="0" baseline="30000" dirty="0">
                        <a:latin typeface="Constantia" pitchFamily="18" charset="0"/>
                      </a:endParaRPr>
                    </a:p>
                  </a:txBody>
                  <a:tcPr>
                    <a:solidFill>
                      <a:srgbClr val="009900"/>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rgbClr val="009900"/>
                    </a:solidFill>
                  </a:tcPr>
                </a:tc>
                <a:tc>
                  <a:txBody>
                    <a:bodyPr/>
                    <a:lstStyle/>
                    <a:p>
                      <a:pPr algn="ctr"/>
                      <a:endParaRPr lang="en-US" sz="1400" b="0" dirty="0">
                        <a:latin typeface="Constantia" pitchFamily="18" charset="0"/>
                      </a:endParaRPr>
                    </a:p>
                  </a:txBody>
                  <a:tcPr>
                    <a:solidFill>
                      <a:srgbClr val="009900"/>
                    </a:solidFill>
                  </a:tcPr>
                </a:tc>
              </a:tr>
              <a:tr h="204221">
                <a:tc>
                  <a:txBody>
                    <a:bodyPr/>
                    <a:lstStyle/>
                    <a:p>
                      <a:pPr algn="ctr"/>
                      <a:r>
                        <a:rPr lang="en-US" sz="1400" b="0" dirty="0" smtClean="0">
                          <a:latin typeface="Constantia" pitchFamily="18" charset="0"/>
                        </a:rPr>
                        <a:t>Lam</a:t>
                      </a:r>
                      <a:endParaRPr lang="en-US" sz="1400" b="0" dirty="0">
                        <a:latin typeface="Constantia" pitchFamily="18" charset="0"/>
                      </a:endParaRPr>
                    </a:p>
                  </a:txBody>
                  <a:tcPr>
                    <a:solidFill>
                      <a:srgbClr val="0070C0"/>
                    </a:solidFill>
                  </a:tcPr>
                </a:tc>
                <a:tc>
                  <a:txBody>
                    <a:bodyPr/>
                    <a:lstStyle/>
                    <a:p>
                      <a:pPr algn="ctr"/>
                      <a:r>
                        <a:rPr lang="en-US" sz="1400" b="0" dirty="0" smtClean="0">
                          <a:latin typeface="Constantia" pitchFamily="18" charset="0"/>
                        </a:rPr>
                        <a:t>6</a:t>
                      </a:r>
                      <a:endParaRPr lang="en-US" sz="1400" b="0" dirty="0">
                        <a:latin typeface="Constantia" pitchFamily="18" charset="0"/>
                      </a:endParaRPr>
                    </a:p>
                  </a:txBody>
                  <a:tcPr>
                    <a:solidFill>
                      <a:srgbClr val="0070C0"/>
                    </a:solidFill>
                  </a:tcPr>
                </a:tc>
                <a:tc>
                  <a:txBody>
                    <a:bodyPr/>
                    <a:lstStyle/>
                    <a:p>
                      <a:pPr algn="ctr"/>
                      <a:r>
                        <a:rPr lang="en-US" sz="1400" b="0" dirty="0" smtClean="0">
                          <a:solidFill>
                            <a:srgbClr val="C00000"/>
                          </a:solidFill>
                          <a:latin typeface="Constantia" pitchFamily="18" charset="0"/>
                        </a:rPr>
                        <a:t>10</a:t>
                      </a:r>
                      <a:r>
                        <a:rPr lang="en-US" sz="1400" b="0" baseline="30000" dirty="0" smtClean="0">
                          <a:solidFill>
                            <a:srgbClr val="C00000"/>
                          </a:solidFill>
                          <a:latin typeface="Constantia" pitchFamily="18" charset="0"/>
                        </a:rPr>
                        <a:t>6  - </a:t>
                      </a:r>
                      <a:r>
                        <a:rPr lang="en-US" sz="1400" b="0" baseline="0" dirty="0" smtClean="0">
                          <a:solidFill>
                            <a:srgbClr val="C00000"/>
                          </a:solidFill>
                          <a:latin typeface="Constantia" pitchFamily="18" charset="0"/>
                        </a:rPr>
                        <a:t>1M</a:t>
                      </a:r>
                      <a:endParaRPr lang="en-US" sz="1400" b="0" baseline="30000" dirty="0">
                        <a:solidFill>
                          <a:srgbClr val="C00000"/>
                        </a:solidFill>
                        <a:latin typeface="Constantia" pitchFamily="18" charset="0"/>
                      </a:endParaRPr>
                    </a:p>
                  </a:txBody>
                  <a:tcPr>
                    <a:solidFill>
                      <a:srgbClr val="0070C0"/>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rgbClr val="0070C0"/>
                    </a:solidFill>
                  </a:tcPr>
                </a:tc>
                <a:tc>
                  <a:txBody>
                    <a:bodyPr/>
                    <a:lstStyle/>
                    <a:p>
                      <a:pPr algn="ctr"/>
                      <a:endParaRPr lang="en-US" sz="1400" b="0" dirty="0" smtClean="0">
                        <a:latin typeface="Constantia" pitchFamily="18" charset="0"/>
                      </a:endParaRPr>
                    </a:p>
                  </a:txBody>
                  <a:tcPr>
                    <a:solidFill>
                      <a:srgbClr val="0070C0"/>
                    </a:solidFill>
                  </a:tcPr>
                </a:tc>
              </a:tr>
              <a:tr h="204221">
                <a:tc>
                  <a:txBody>
                    <a:bodyPr/>
                    <a:lstStyle/>
                    <a:p>
                      <a:pPr algn="ctr"/>
                      <a:r>
                        <a:rPr lang="en-US" sz="1400" b="0" dirty="0" err="1" smtClean="0">
                          <a:latin typeface="Constantia" pitchFamily="18" charset="0"/>
                        </a:rPr>
                        <a:t>Tím</a:t>
                      </a:r>
                      <a:r>
                        <a:rPr lang="en-US" sz="1400" b="0" baseline="0" dirty="0" smtClean="0">
                          <a:latin typeface="Constantia" pitchFamily="18" charset="0"/>
                        </a:rPr>
                        <a:t> </a:t>
                      </a:r>
                      <a:endParaRPr lang="en-US" sz="1400" b="0" dirty="0">
                        <a:latin typeface="Constantia" pitchFamily="18" charset="0"/>
                      </a:endParaRPr>
                    </a:p>
                  </a:txBody>
                  <a:tcPr>
                    <a:solidFill>
                      <a:srgbClr val="C56DB8"/>
                    </a:solidFill>
                  </a:tcPr>
                </a:tc>
                <a:tc>
                  <a:txBody>
                    <a:bodyPr/>
                    <a:lstStyle/>
                    <a:p>
                      <a:pPr algn="ctr"/>
                      <a:r>
                        <a:rPr lang="en-US" sz="1400" b="0" dirty="0" smtClean="0">
                          <a:latin typeface="Constantia" pitchFamily="18" charset="0"/>
                        </a:rPr>
                        <a:t>7</a:t>
                      </a:r>
                      <a:endParaRPr lang="en-US" sz="1400" b="0" dirty="0">
                        <a:latin typeface="Constantia" pitchFamily="18" charset="0"/>
                      </a:endParaRPr>
                    </a:p>
                  </a:txBody>
                  <a:tcPr>
                    <a:solidFill>
                      <a:srgbClr val="C56DB8"/>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7</a:t>
                      </a:r>
                      <a:endParaRPr lang="en-US" sz="1400" b="0" baseline="30000" dirty="0">
                        <a:latin typeface="Constantia" pitchFamily="18" charset="0"/>
                      </a:endParaRPr>
                    </a:p>
                  </a:txBody>
                  <a:tcPr>
                    <a:solidFill>
                      <a:srgbClr val="C56DB8"/>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rgbClr val="C56DB8"/>
                    </a:solidFill>
                  </a:tcPr>
                </a:tc>
                <a:tc>
                  <a:txBody>
                    <a:bodyPr/>
                    <a:lstStyle/>
                    <a:p>
                      <a:pPr algn="ctr"/>
                      <a:endParaRPr lang="en-US" sz="1400" b="0" dirty="0" smtClean="0">
                        <a:latin typeface="Constantia" pitchFamily="18" charset="0"/>
                      </a:endParaRPr>
                    </a:p>
                  </a:txBody>
                  <a:tcPr>
                    <a:solidFill>
                      <a:srgbClr val="C56DB8"/>
                    </a:solidFill>
                  </a:tcPr>
                </a:tc>
              </a:tr>
              <a:tr h="204221">
                <a:tc>
                  <a:txBody>
                    <a:bodyPr/>
                    <a:lstStyle/>
                    <a:p>
                      <a:pPr algn="ctr"/>
                      <a:r>
                        <a:rPr lang="en-US" sz="1400" b="0" dirty="0" err="1" smtClean="0">
                          <a:latin typeface="Constantia" pitchFamily="18" charset="0"/>
                        </a:rPr>
                        <a:t>Xám</a:t>
                      </a:r>
                      <a:endParaRPr lang="en-US" sz="1400" b="0" dirty="0">
                        <a:latin typeface="Constantia" pitchFamily="18" charset="0"/>
                      </a:endParaRPr>
                    </a:p>
                  </a:txBody>
                  <a:tcPr>
                    <a:solidFill>
                      <a:schemeClr val="bg1">
                        <a:lumMod val="65000"/>
                      </a:schemeClr>
                    </a:solidFill>
                  </a:tcPr>
                </a:tc>
                <a:tc>
                  <a:txBody>
                    <a:bodyPr/>
                    <a:lstStyle/>
                    <a:p>
                      <a:pPr algn="ctr"/>
                      <a:r>
                        <a:rPr lang="en-US" sz="1400" b="0" dirty="0" smtClean="0">
                          <a:latin typeface="Constantia" pitchFamily="18" charset="0"/>
                        </a:rPr>
                        <a:t>8</a:t>
                      </a:r>
                      <a:endParaRPr lang="en-US" sz="1400" b="0" dirty="0">
                        <a:latin typeface="Constantia" pitchFamily="18" charset="0"/>
                      </a:endParaRPr>
                    </a:p>
                  </a:txBody>
                  <a:tcPr>
                    <a:solidFill>
                      <a:schemeClr val="bg1">
                        <a:lumMod val="65000"/>
                      </a:schemeClr>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chemeClr val="bg1">
                        <a:lumMod val="65000"/>
                      </a:schemeClr>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chemeClr val="bg1">
                        <a:lumMod val="65000"/>
                      </a:schemeClr>
                    </a:solidFill>
                  </a:tcPr>
                </a:tc>
                <a:tc>
                  <a:txBody>
                    <a:bodyPr/>
                    <a:lstStyle/>
                    <a:p>
                      <a:pPr algn="ctr"/>
                      <a:endParaRPr lang="en-US" sz="1400" b="0" dirty="0" smtClean="0">
                        <a:latin typeface="Constantia" pitchFamily="18" charset="0"/>
                      </a:endParaRPr>
                    </a:p>
                  </a:txBody>
                  <a:tcPr>
                    <a:solidFill>
                      <a:schemeClr val="bg1">
                        <a:lumMod val="65000"/>
                      </a:schemeClr>
                    </a:solidFill>
                  </a:tcPr>
                </a:tc>
              </a:tr>
              <a:tr h="204221">
                <a:tc>
                  <a:txBody>
                    <a:bodyPr/>
                    <a:lstStyle/>
                    <a:p>
                      <a:pPr algn="ctr"/>
                      <a:r>
                        <a:rPr lang="en-US" sz="1400" b="0" dirty="0" err="1" smtClean="0">
                          <a:latin typeface="Constantia" pitchFamily="18" charset="0"/>
                        </a:rPr>
                        <a:t>Trắng</a:t>
                      </a:r>
                      <a:endParaRPr lang="en-US" sz="1400" b="0" dirty="0">
                        <a:latin typeface="Constantia" pitchFamily="18" charset="0"/>
                      </a:endParaRPr>
                    </a:p>
                  </a:txBody>
                  <a:tcPr>
                    <a:solidFill>
                      <a:schemeClr val="bg1"/>
                    </a:solidFill>
                  </a:tcPr>
                </a:tc>
                <a:tc>
                  <a:txBody>
                    <a:bodyPr/>
                    <a:lstStyle/>
                    <a:p>
                      <a:pPr algn="ctr"/>
                      <a:r>
                        <a:rPr lang="en-US" sz="1400" b="0" dirty="0" smtClean="0">
                          <a:latin typeface="Constantia" pitchFamily="18" charset="0"/>
                        </a:rPr>
                        <a:t>9</a:t>
                      </a:r>
                      <a:endParaRPr lang="en-US" sz="1400" b="0" dirty="0">
                        <a:latin typeface="Constantia" pitchFamily="18" charset="0"/>
                      </a:endParaRPr>
                    </a:p>
                  </a:txBody>
                  <a:tcPr>
                    <a:solidFill>
                      <a:schemeClr val="bg1"/>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chemeClr val="bg1"/>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chemeClr val="bg1"/>
                    </a:solidFill>
                  </a:tcPr>
                </a:tc>
                <a:tc>
                  <a:txBody>
                    <a:bodyPr/>
                    <a:lstStyle/>
                    <a:p>
                      <a:pPr algn="ctr"/>
                      <a:endParaRPr lang="en-US" sz="1400" b="0" dirty="0" smtClean="0">
                        <a:latin typeface="Constantia" pitchFamily="18" charset="0"/>
                      </a:endParaRPr>
                    </a:p>
                  </a:txBody>
                  <a:tcPr>
                    <a:solidFill>
                      <a:schemeClr val="bg1"/>
                    </a:solidFill>
                  </a:tcPr>
                </a:tc>
              </a:tr>
              <a:tr h="3025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err="1" smtClean="0">
                          <a:latin typeface="Constantia" pitchFamily="18" charset="0"/>
                        </a:rPr>
                        <a:t>Vàng</a:t>
                      </a:r>
                      <a:r>
                        <a:rPr lang="en-US" sz="1400" b="0" baseline="0" dirty="0" smtClean="0">
                          <a:latin typeface="Constantia" pitchFamily="18" charset="0"/>
                        </a:rPr>
                        <a:t> </a:t>
                      </a:r>
                      <a:r>
                        <a:rPr lang="en-US" sz="1400" b="0" baseline="0" dirty="0" err="1" smtClean="0">
                          <a:latin typeface="Constantia" pitchFamily="18" charset="0"/>
                        </a:rPr>
                        <a:t>kim</a:t>
                      </a:r>
                      <a:endParaRPr lang="en-US" sz="1400" b="0" dirty="0" smtClean="0">
                        <a:latin typeface="Constantia" pitchFamily="18" charset="0"/>
                      </a:endParaRPr>
                    </a:p>
                  </a:txBody>
                  <a:tcPr>
                    <a:solidFill>
                      <a:srgbClr val="FFCC00"/>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rgbClr val="FFCC00"/>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-1</a:t>
                      </a:r>
                      <a:endParaRPr lang="en-US" sz="1400" b="0" baseline="30000" dirty="0">
                        <a:latin typeface="Constantia" pitchFamily="18" charset="0"/>
                      </a:endParaRPr>
                    </a:p>
                  </a:txBody>
                  <a:tcPr>
                    <a:solidFill>
                      <a:srgbClr val="FFCC00"/>
                    </a:solidFill>
                  </a:tcPr>
                </a:tc>
                <a:tc>
                  <a:txBody>
                    <a:bodyPr/>
                    <a:lstStyle/>
                    <a:p>
                      <a:pPr algn="ctr"/>
                      <a:r>
                        <a:rPr lang="en-US" sz="1400" b="0" dirty="0" smtClean="0">
                          <a:latin typeface="Constantia" pitchFamily="18" charset="0"/>
                        </a:rPr>
                        <a:t>5%</a:t>
                      </a:r>
                      <a:endParaRPr lang="en-US" sz="1400" b="0" dirty="0">
                        <a:latin typeface="Constantia" pitchFamily="18" charset="0"/>
                      </a:endParaRPr>
                    </a:p>
                  </a:txBody>
                  <a:tcPr>
                    <a:solidFill>
                      <a:srgbClr val="FFCC00"/>
                    </a:solidFill>
                  </a:tcPr>
                </a:tc>
                <a:tc>
                  <a:txBody>
                    <a:bodyPr/>
                    <a:lstStyle/>
                    <a:p>
                      <a:pPr algn="ctr"/>
                      <a:endParaRPr lang="en-US" sz="1400" b="0" dirty="0" smtClean="0">
                        <a:latin typeface="Constantia" pitchFamily="18" charset="0"/>
                      </a:endParaRPr>
                    </a:p>
                  </a:txBody>
                  <a:tcPr>
                    <a:solidFill>
                      <a:srgbClr val="FFCC00"/>
                    </a:solidFill>
                  </a:tcPr>
                </a:tc>
              </a:tr>
              <a:tr h="3025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err="1" smtClean="0">
                          <a:latin typeface="Constantia" pitchFamily="18" charset="0"/>
                        </a:rPr>
                        <a:t>Bạch</a:t>
                      </a:r>
                      <a:r>
                        <a:rPr lang="en-US" sz="1400" b="0" baseline="0" dirty="0" smtClean="0">
                          <a:latin typeface="Constantia" pitchFamily="18" charset="0"/>
                        </a:rPr>
                        <a:t> </a:t>
                      </a:r>
                      <a:r>
                        <a:rPr lang="en-US" sz="1400" b="0" baseline="0" dirty="0" err="1" smtClean="0">
                          <a:latin typeface="Constantia" pitchFamily="18" charset="0"/>
                        </a:rPr>
                        <a:t>kim</a:t>
                      </a:r>
                      <a:endParaRPr lang="en-US" sz="1400" b="0" dirty="0" smtClean="0">
                        <a:latin typeface="Constantia" pitchFamily="18" charset="0"/>
                      </a:endParaRPr>
                    </a:p>
                  </a:txBody>
                  <a:tcPr>
                    <a:solidFill>
                      <a:schemeClr val="bg1">
                        <a:lumMod val="85000"/>
                      </a:schemeClr>
                    </a:solidFill>
                  </a:tcPr>
                </a:tc>
                <a:tc>
                  <a:txBody>
                    <a:bodyPr/>
                    <a:lstStyle/>
                    <a:p>
                      <a:pPr algn="ctr"/>
                      <a:r>
                        <a:rPr lang="en-US" sz="1400" b="0" dirty="0" smtClean="0">
                          <a:latin typeface="Constantia" pitchFamily="18" charset="0"/>
                        </a:rPr>
                        <a:t>-</a:t>
                      </a:r>
                      <a:endParaRPr lang="en-US" sz="1400" b="0" dirty="0">
                        <a:latin typeface="Constantia" pitchFamily="18" charset="0"/>
                      </a:endParaRPr>
                    </a:p>
                  </a:txBody>
                  <a:tcPr>
                    <a:solidFill>
                      <a:schemeClr val="bg1">
                        <a:lumMod val="85000"/>
                      </a:schemeClr>
                    </a:solidFill>
                  </a:tcPr>
                </a:tc>
                <a:tc>
                  <a:txBody>
                    <a:bodyPr/>
                    <a:lstStyle/>
                    <a:p>
                      <a:pPr algn="ctr"/>
                      <a:r>
                        <a:rPr lang="en-US" sz="1400" b="0" dirty="0" smtClean="0">
                          <a:latin typeface="Constantia" pitchFamily="18" charset="0"/>
                        </a:rPr>
                        <a:t>10</a:t>
                      </a:r>
                      <a:r>
                        <a:rPr lang="en-US" sz="1400" b="0" baseline="30000" dirty="0" smtClean="0">
                          <a:latin typeface="Constantia" pitchFamily="18" charset="0"/>
                        </a:rPr>
                        <a:t>-2</a:t>
                      </a:r>
                      <a:endParaRPr lang="en-US" sz="1400" b="0" baseline="30000" dirty="0">
                        <a:latin typeface="Constantia" pitchFamily="18" charset="0"/>
                      </a:endParaRPr>
                    </a:p>
                  </a:txBody>
                  <a:tcPr>
                    <a:solidFill>
                      <a:schemeClr val="bg1">
                        <a:lumMod val="85000"/>
                      </a:schemeClr>
                    </a:solidFill>
                  </a:tcPr>
                </a:tc>
                <a:tc>
                  <a:txBody>
                    <a:bodyPr/>
                    <a:lstStyle/>
                    <a:p>
                      <a:pPr algn="ctr"/>
                      <a:r>
                        <a:rPr lang="en-US" sz="1400" b="0" dirty="0" smtClean="0">
                          <a:latin typeface="Constantia" pitchFamily="18" charset="0"/>
                        </a:rPr>
                        <a:t>10%</a:t>
                      </a:r>
                      <a:endParaRPr lang="en-US" sz="1400" b="0" dirty="0">
                        <a:latin typeface="Constantia" pitchFamily="18" charset="0"/>
                      </a:endParaRPr>
                    </a:p>
                  </a:txBody>
                  <a:tcPr>
                    <a:solidFill>
                      <a:schemeClr val="bg1">
                        <a:lumMod val="85000"/>
                      </a:schemeClr>
                    </a:solidFill>
                  </a:tcPr>
                </a:tc>
                <a:tc>
                  <a:txBody>
                    <a:bodyPr/>
                    <a:lstStyle/>
                    <a:p>
                      <a:pPr algn="ctr"/>
                      <a:endParaRPr lang="en-US" sz="1400" b="0" dirty="0" smtClean="0">
                        <a:latin typeface="Constantia" pitchFamily="18" charset="0"/>
                      </a:endParaRPr>
                    </a:p>
                  </a:txBody>
                  <a:tcPr>
                    <a:solidFill>
                      <a:schemeClr val="bg1">
                        <a:lumMod val="85000"/>
                      </a:schemeClr>
                    </a:solidFill>
                  </a:tcPr>
                </a:tc>
              </a:tr>
            </a:tbl>
          </a:graphicData>
        </a:graphic>
      </p:graphicFrame>
      <p:pic>
        <p:nvPicPr>
          <p:cNvPr id="22621" name="Picture 2"/>
          <p:cNvPicPr>
            <a:picLocks noGrp="1" noChangeAspect="1" noChangeArrowheads="1"/>
          </p:cNvPicPr>
          <p:nvPr>
            <p:ph idx="1"/>
          </p:nvPr>
        </p:nvPicPr>
        <p:blipFill>
          <a:blip r:embed="rId2"/>
          <a:srcRect l="41481" t="31989" r="40533" b="59593"/>
          <a:stretch>
            <a:fillRect/>
          </a:stretch>
        </p:blipFill>
        <p:spPr>
          <a:xfrm>
            <a:off x="2358049" y="1515814"/>
            <a:ext cx="2339975" cy="615950"/>
          </a:xfrm>
        </p:spPr>
      </p:pic>
      <p:grpSp>
        <p:nvGrpSpPr>
          <p:cNvPr id="2" name="Group 1"/>
          <p:cNvGrpSpPr/>
          <p:nvPr/>
        </p:nvGrpSpPr>
        <p:grpSpPr>
          <a:xfrm>
            <a:off x="1527174" y="1976437"/>
            <a:ext cx="3276600" cy="533400"/>
            <a:chOff x="1527174" y="1976437"/>
            <a:chExt cx="3276600" cy="533400"/>
          </a:xfrm>
        </p:grpSpPr>
        <p:cxnSp>
          <p:nvCxnSpPr>
            <p:cNvPr id="25" name="Straight Arrow Connector 24"/>
            <p:cNvCxnSpPr/>
            <p:nvPr/>
          </p:nvCxnSpPr>
          <p:spPr>
            <a:xfrm rot="10800000" flipV="1">
              <a:off x="1527174" y="1976437"/>
              <a:ext cx="1600200" cy="457200"/>
            </a:xfrm>
            <a:prstGeom prst="straightConnector1">
              <a:avLst/>
            </a:prstGeom>
            <a:ln>
              <a:solidFill>
                <a:srgbClr val="00206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V="1">
              <a:off x="1908174" y="2052637"/>
              <a:ext cx="1371600" cy="457200"/>
            </a:xfrm>
            <a:prstGeom prst="straightConnector1">
              <a:avLst/>
            </a:prstGeom>
            <a:ln>
              <a:solidFill>
                <a:srgbClr val="00206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flipV="1">
              <a:off x="2746375" y="2052637"/>
              <a:ext cx="687387" cy="381002"/>
            </a:xfrm>
            <a:prstGeom prst="straightConnector1">
              <a:avLst/>
            </a:prstGeom>
            <a:ln>
              <a:solidFill>
                <a:srgbClr val="00206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3470274" y="2243137"/>
              <a:ext cx="457200" cy="76200"/>
            </a:xfrm>
            <a:prstGeom prst="straightConnector1">
              <a:avLst/>
            </a:prstGeom>
            <a:ln>
              <a:solidFill>
                <a:srgbClr val="00206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813174" y="2052637"/>
              <a:ext cx="990600" cy="381000"/>
            </a:xfrm>
            <a:prstGeom prst="straightConnector1">
              <a:avLst/>
            </a:prstGeom>
            <a:ln>
              <a:solidFill>
                <a:srgbClr val="002060"/>
              </a:solidFill>
              <a:tailEnd type="stealth" w="med" len="med"/>
            </a:ln>
          </p:spPr>
          <p:style>
            <a:lnRef idx="1">
              <a:schemeClr val="accent1"/>
            </a:lnRef>
            <a:fillRef idx="0">
              <a:schemeClr val="accent1"/>
            </a:fillRef>
            <a:effectRef idx="0">
              <a:schemeClr val="accent1"/>
            </a:effectRef>
            <a:fontRef idx="minor">
              <a:schemeClr val="tx1"/>
            </a:fontRef>
          </p:style>
        </p:cxnSp>
      </p:grpSp>
      <p:pic>
        <p:nvPicPr>
          <p:cNvPr id="21604" name="Picture 1"/>
          <p:cNvPicPr>
            <a:picLocks noChangeAspect="1" noChangeArrowheads="1"/>
          </p:cNvPicPr>
          <p:nvPr/>
        </p:nvPicPr>
        <p:blipFill>
          <a:blip r:embed="rId3"/>
          <a:srcRect/>
          <a:stretch>
            <a:fillRect/>
          </a:stretch>
        </p:blipFill>
        <p:spPr bwMode="auto">
          <a:xfrm>
            <a:off x="5627584" y="2981493"/>
            <a:ext cx="3516416" cy="2073276"/>
          </a:xfrm>
          <a:prstGeom prst="rect">
            <a:avLst/>
          </a:prstGeom>
          <a:noFill/>
          <a:ln w="9525">
            <a:noFill/>
            <a:miter lim="800000"/>
            <a:headEnd/>
            <a:tailEnd/>
          </a:ln>
        </p:spPr>
      </p:pic>
      <p:sp>
        <p:nvSpPr>
          <p:cNvPr id="21605" name="TextBox 31"/>
          <p:cNvSpPr txBox="1">
            <a:spLocks noChangeArrowheads="1"/>
          </p:cNvSpPr>
          <p:nvPr/>
        </p:nvSpPr>
        <p:spPr bwMode="auto">
          <a:xfrm>
            <a:off x="5562600" y="2551211"/>
            <a:ext cx="3429000" cy="338554"/>
          </a:xfrm>
          <a:prstGeom prst="rect">
            <a:avLst/>
          </a:prstGeom>
          <a:noFill/>
          <a:ln w="9525">
            <a:noFill/>
            <a:miter lim="800000"/>
            <a:headEnd/>
            <a:tailEnd/>
          </a:ln>
        </p:spPr>
        <p:txBody>
          <a:bodyPr wrap="square">
            <a:spAutoFit/>
          </a:bodyPr>
          <a:lstStyle/>
          <a:p>
            <a:r>
              <a:rPr lang="en-US" sz="1600" b="1">
                <a:solidFill>
                  <a:srgbClr val="CC3300"/>
                </a:solidFill>
                <a:latin typeface="Constantia" pitchFamily="18" charset="0"/>
              </a:rPr>
              <a:t>Vạch màu của điện trở thuộc E12</a:t>
            </a:r>
            <a:r>
              <a:rPr lang="en-US" sz="1600">
                <a:latin typeface="Constantia" pitchFamily="18" charset="0"/>
              </a:rPr>
              <a:t> </a:t>
            </a:r>
          </a:p>
        </p:txBody>
      </p:sp>
      <p:sp>
        <p:nvSpPr>
          <p:cNvPr id="21606" name="TextBox 17"/>
          <p:cNvSpPr txBox="1">
            <a:spLocks noChangeArrowheads="1"/>
          </p:cNvSpPr>
          <p:nvPr/>
        </p:nvSpPr>
        <p:spPr bwMode="auto">
          <a:xfrm>
            <a:off x="5791200" y="5257800"/>
            <a:ext cx="3352800" cy="1323439"/>
          </a:xfrm>
          <a:prstGeom prst="rect">
            <a:avLst/>
          </a:prstGeom>
          <a:noFill/>
          <a:ln w="9525">
            <a:noFill/>
            <a:miter lim="800000"/>
            <a:headEnd/>
            <a:tailEnd/>
          </a:ln>
        </p:spPr>
        <p:txBody>
          <a:bodyPr wrap="square">
            <a:spAutoFit/>
          </a:bodyPr>
          <a:lstStyle/>
          <a:p>
            <a:r>
              <a:rPr lang="en-US" sz="1600" b="1" i="1">
                <a:solidFill>
                  <a:srgbClr val="0C0C60"/>
                </a:solidFill>
              </a:rPr>
              <a:t>+ </a:t>
            </a:r>
            <a:r>
              <a:rPr lang="en-US" sz="1600" b="1" i="1">
                <a:solidFill>
                  <a:srgbClr val="0C0C60"/>
                </a:solidFill>
                <a:latin typeface="Constantia" pitchFamily="18" charset="0"/>
              </a:rPr>
              <a:t>Nếu chỉ có 3 vòng màu thì sai số mặc định là 20</a:t>
            </a:r>
            <a:r>
              <a:rPr lang="en-US" sz="1600" b="1" i="1" smtClean="0">
                <a:solidFill>
                  <a:srgbClr val="0C0C60"/>
                </a:solidFill>
                <a:latin typeface="Constantia" pitchFamily="18" charset="0"/>
              </a:rPr>
              <a:t>%</a:t>
            </a:r>
          </a:p>
          <a:p>
            <a:endParaRPr lang="en-US" sz="1600" b="1" i="1">
              <a:solidFill>
                <a:srgbClr val="0C0C60"/>
              </a:solidFill>
              <a:latin typeface="Constantia" pitchFamily="18" charset="0"/>
            </a:endParaRPr>
          </a:p>
          <a:p>
            <a:r>
              <a:rPr lang="en-US" sz="1600" b="1" i="1">
                <a:solidFill>
                  <a:srgbClr val="0C0C60"/>
                </a:solidFill>
                <a:latin typeface="Constantia" pitchFamily="18" charset="0"/>
              </a:rPr>
              <a:t>+ Nếu 6 vòng màu thì 3 vòng đầu chỉ số thực</a:t>
            </a:r>
            <a:endParaRPr lang="en-US" sz="1600" i="1">
              <a:solidFill>
                <a:srgbClr val="0C0C60"/>
              </a:solidFill>
              <a:latin typeface="Constantia" pitchFamily="18" charset="0"/>
            </a:endParaRPr>
          </a:p>
        </p:txBody>
      </p:sp>
    </p:spTree>
    <p:extLst>
      <p:ext uri="{BB962C8B-B14F-4D97-AF65-F5344CB8AC3E}">
        <p14:creationId xmlns:p14="http://schemas.microsoft.com/office/powerpoint/2010/main" val="15449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out)">
                                      <p:cBhvr>
                                        <p:cTn id="7" dur="20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606"/>
                                        </p:tgtEl>
                                        <p:attrNameLst>
                                          <p:attrName>style.visibility</p:attrName>
                                        </p:attrNameLst>
                                      </p:cBhvr>
                                      <p:to>
                                        <p:strVal val="visible"/>
                                      </p:to>
                                    </p:set>
                                    <p:animEffect transition="in" filter="fade">
                                      <p:cBhvr>
                                        <p:cTn id="10" dur="2000"/>
                                        <p:tgtEl>
                                          <p:spTgt spid="21606"/>
                                        </p:tgtEl>
                                      </p:cBhvr>
                                    </p:animEffect>
                                  </p:childTnLst>
                                </p:cTn>
                              </p:par>
                              <p:par>
                                <p:cTn id="11" presetID="10" presetClass="entr" presetSubtype="0" fill="hold" nodeType="withEffect">
                                  <p:stCondLst>
                                    <p:cond delay="0"/>
                                  </p:stCondLst>
                                  <p:childTnLst>
                                    <p:set>
                                      <p:cBhvr>
                                        <p:cTn id="12" dur="1" fill="hold">
                                          <p:stCondLst>
                                            <p:cond delay="0"/>
                                          </p:stCondLst>
                                        </p:cTn>
                                        <p:tgtEl>
                                          <p:spTgt spid="21604"/>
                                        </p:tgtEl>
                                        <p:attrNameLst>
                                          <p:attrName>style.visibility</p:attrName>
                                        </p:attrNameLst>
                                      </p:cBhvr>
                                      <p:to>
                                        <p:strVal val="visible"/>
                                      </p:to>
                                    </p:set>
                                    <p:animEffect transition="in" filter="fade">
                                      <p:cBhvr>
                                        <p:cTn id="13" dur="2000"/>
                                        <p:tgtEl>
                                          <p:spTgt spid="21604"/>
                                        </p:tgtEl>
                                      </p:cBhvr>
                                    </p:animEffect>
                                  </p:childTnLst>
                                </p:cTn>
                              </p:par>
                              <p:par>
                                <p:cTn id="14" presetID="10" presetClass="entr" presetSubtype="0" fill="hold" nodeType="withEffect">
                                  <p:stCondLst>
                                    <p:cond delay="0"/>
                                  </p:stCondLst>
                                  <p:childTnLst>
                                    <p:set>
                                      <p:cBhvr>
                                        <p:cTn id="15" dur="1" fill="hold">
                                          <p:stCondLst>
                                            <p:cond delay="0"/>
                                          </p:stCondLst>
                                        </p:cTn>
                                        <p:tgtEl>
                                          <p:spTgt spid="21605"/>
                                        </p:tgtEl>
                                        <p:attrNameLst>
                                          <p:attrName>style.visibility</p:attrName>
                                        </p:attrNameLst>
                                      </p:cBhvr>
                                      <p:to>
                                        <p:strVal val="visible"/>
                                      </p:to>
                                    </p:set>
                                    <p:animEffect transition="in" filter="fade">
                                      <p:cBhvr>
                                        <p:cTn id="16" dur="2000"/>
                                        <p:tgtEl>
                                          <p:spTgt spid="2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nk">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1094</TotalTime>
  <Words>3346</Words>
  <Application>Microsoft Office PowerPoint</Application>
  <PresentationFormat>On-screen Show (4:3)</PresentationFormat>
  <Paragraphs>577</Paragraphs>
  <Slides>52</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Blank</vt:lpstr>
      <vt:lpstr>Bitmap Image</vt:lpstr>
      <vt:lpstr>Chương 1. Linh kiện bán dẫn</vt:lpstr>
      <vt:lpstr>PowerPoint Presentation</vt:lpstr>
      <vt:lpstr>Khái niệm và phân loại </vt:lpstr>
      <vt:lpstr>Điện trở (Resistor)</vt:lpstr>
      <vt:lpstr>Điện trở (Resistor)</vt:lpstr>
      <vt:lpstr>Điện trở (Resistor)</vt:lpstr>
      <vt:lpstr>Cách đọc thông số điện trở</vt:lpstr>
      <vt:lpstr>Cách đọc thông số điện trở</vt:lpstr>
      <vt:lpstr>Quy ước mã màu</vt:lpstr>
      <vt:lpstr>Ứng dụng của điện trở</vt:lpstr>
      <vt:lpstr>Tụ điện</vt:lpstr>
      <vt:lpstr>Tụ điện</vt:lpstr>
      <vt:lpstr>Cách đọc thông số trên thân tụ</vt:lpstr>
      <vt:lpstr>Cách đọc thông số trên thân tụ</vt:lpstr>
      <vt:lpstr>Ứng dụng của tụ điện</vt:lpstr>
      <vt:lpstr>Cuộn cảm</vt:lpstr>
      <vt:lpstr>Ứng dụng của cuộn cảm</vt:lpstr>
      <vt:lpstr>Quan hệ giữa dòng và áp trên các linh kiện thụ động</vt:lpstr>
      <vt:lpstr>PowerPoint Presentation</vt:lpstr>
      <vt:lpstr>Cấu trúc nguyên tử</vt:lpstr>
      <vt:lpstr>Vùng năng lượng trong chất rắn</vt:lpstr>
      <vt:lpstr>Vùng năng lượng trong chất rắn</vt:lpstr>
      <vt:lpstr>Chất cách điện</vt:lpstr>
      <vt:lpstr>Chất dẫn điện</vt:lpstr>
      <vt:lpstr>Chất dẫn điện</vt:lpstr>
      <vt:lpstr>Chất bán dẫn </vt:lpstr>
      <vt:lpstr>Chất bán dẫn thuần</vt:lpstr>
      <vt:lpstr>Chất bán dẫn thuần</vt:lpstr>
      <vt:lpstr>Chất bán dẫn pha tạp </vt:lpstr>
      <vt:lpstr>PowerPoint Presentation</vt:lpstr>
      <vt:lpstr>PowerPoint Presentation</vt:lpstr>
      <vt:lpstr>PowerPoint Presentation</vt:lpstr>
      <vt:lpstr>PowerPoint Presentation</vt:lpstr>
      <vt:lpstr>PowerPoint Presentation</vt:lpstr>
      <vt:lpstr>Phân cực ngược</vt:lpstr>
      <vt:lpstr>PowerPoint Presentation</vt:lpstr>
      <vt:lpstr>PowerPoint Presentation</vt:lpstr>
      <vt:lpstr>Diode</vt:lpstr>
      <vt:lpstr> Cấu tạo và ký hiệu </vt:lpstr>
      <vt:lpstr>Nguyên lý làm việc của Diode</vt:lpstr>
      <vt:lpstr>Nguyên lý hoạt động của Diode</vt:lpstr>
      <vt:lpstr>Đặc tuyến Vôn-Ampe của diode</vt:lpstr>
      <vt:lpstr>Phân loại và ứng dụng</vt:lpstr>
      <vt:lpstr>Diode chỉnh lưu (nắn điện)</vt:lpstr>
      <vt:lpstr>Mạch chỉnh lưu</vt:lpstr>
      <vt:lpstr>Mạch chỉnh lưu</vt:lpstr>
      <vt:lpstr>Diode ổn áp (Zener)</vt:lpstr>
      <vt:lpstr>Diode ổn áp (Zener)</vt:lpstr>
      <vt:lpstr>Mạch ổn áp dùng diode Zener</vt:lpstr>
      <vt:lpstr>Diode biến dung (Varicap)</vt:lpstr>
      <vt:lpstr>Diode phát quang (LED)</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Linh kiện bán dẫn</dc:title>
  <dc:creator>AutoBVT</dc:creator>
  <cp:lastModifiedBy>AutoBVT</cp:lastModifiedBy>
  <cp:revision>110</cp:revision>
  <dcterms:created xsi:type="dcterms:W3CDTF">2014-12-12T08:43:27Z</dcterms:created>
  <dcterms:modified xsi:type="dcterms:W3CDTF">2014-12-29T00:28:02Z</dcterms:modified>
</cp:coreProperties>
</file>